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76" r:id="rId2"/>
    <p:sldId id="277" r:id="rId3"/>
    <p:sldId id="278" r:id="rId4"/>
    <p:sldId id="275" r:id="rId5"/>
    <p:sldId id="257" r:id="rId6"/>
    <p:sldId id="280" r:id="rId7"/>
    <p:sldId id="287" r:id="rId8"/>
    <p:sldId id="290" r:id="rId9"/>
    <p:sldId id="291" r:id="rId10"/>
    <p:sldId id="292" r:id="rId11"/>
    <p:sldId id="266" r:id="rId12"/>
    <p:sldId id="282" r:id="rId13"/>
    <p:sldId id="270" r:id="rId14"/>
    <p:sldId id="283" r:id="rId15"/>
    <p:sldId id="295" r:id="rId16"/>
    <p:sldId id="294" r:id="rId17"/>
    <p:sldId id="271" r:id="rId18"/>
    <p:sldId id="285" r:id="rId19"/>
  </p:sldIdLst>
  <p:sldSz cx="12192000" cy="6858000"/>
  <p:notesSz cx="9144000" cy="6858000"/>
  <p:defaultTextStyle>
    <a:defPPr>
      <a:defRPr lang="ru-RU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54" d="100"/>
          <a:sy n="54" d="100"/>
        </p:scale>
        <p:origin x="93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4A11-03AF-4CA4-BAFD-EB1A974FD900}" type="datetimeFigureOut">
              <a:rPr lang="ru-RU" smtClean="0"/>
              <a:t>10.09.2023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91BC-6309-4251-964E-3DA8BC41DA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717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4A11-03AF-4CA4-BAFD-EB1A974FD900}" type="datetimeFigureOut">
              <a:rPr lang="ru-RU" smtClean="0"/>
              <a:t>10.09.2023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91BC-6309-4251-964E-3DA8BC41DA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3675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06379"/>
            <a:ext cx="2743200" cy="438785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06379"/>
            <a:ext cx="8026400" cy="43878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4A11-03AF-4CA4-BAFD-EB1A974FD900}" type="datetimeFigureOut">
              <a:rPr lang="ru-RU" smtClean="0"/>
              <a:t>10.09.2023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91BC-6309-4251-964E-3DA8BC41DA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3088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4A11-03AF-4CA4-BAFD-EB1A974FD900}" type="datetimeFigureOut">
              <a:rPr lang="ru-RU" smtClean="0"/>
              <a:t>10.09.2023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91BC-6309-4251-964E-3DA8BC41DA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0758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9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4A11-03AF-4CA4-BAFD-EB1A974FD900}" type="datetimeFigureOut">
              <a:rPr lang="ru-RU" smtClean="0"/>
              <a:t>10.09.2023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91BC-6309-4251-964E-3DA8BC41DA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0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200156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200156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4A11-03AF-4CA4-BAFD-EB1A974FD900}" type="datetimeFigureOut">
              <a:rPr lang="ru-RU" smtClean="0"/>
              <a:t>10.09.2023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91BC-6309-4251-964E-3DA8BC41DA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113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7" b="1"/>
            </a:lvl2pPr>
            <a:lvl3pPr marL="1219200" indent="0">
              <a:buNone/>
              <a:defRPr sz="2400" b="1"/>
            </a:lvl3pPr>
            <a:lvl4pPr marL="1828799" indent="0">
              <a:buNone/>
              <a:defRPr sz="2133" b="1"/>
            </a:lvl4pPr>
            <a:lvl5pPr marL="2438400" indent="0">
              <a:buNone/>
              <a:defRPr sz="2133" b="1"/>
            </a:lvl5pPr>
            <a:lvl6pPr marL="3048000" indent="0">
              <a:buNone/>
              <a:defRPr sz="2133" b="1"/>
            </a:lvl6pPr>
            <a:lvl7pPr marL="3657600" indent="0">
              <a:buNone/>
              <a:defRPr sz="2133" b="1"/>
            </a:lvl7pPr>
            <a:lvl8pPr marL="4267200" indent="0">
              <a:buNone/>
              <a:defRPr sz="2133" b="1"/>
            </a:lvl8pPr>
            <a:lvl9pPr marL="4876800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4" y="1535117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7" b="1"/>
            </a:lvl2pPr>
            <a:lvl3pPr marL="1219200" indent="0">
              <a:buNone/>
              <a:defRPr sz="2400" b="1"/>
            </a:lvl3pPr>
            <a:lvl4pPr marL="1828799" indent="0">
              <a:buNone/>
              <a:defRPr sz="2133" b="1"/>
            </a:lvl4pPr>
            <a:lvl5pPr marL="2438400" indent="0">
              <a:buNone/>
              <a:defRPr sz="2133" b="1"/>
            </a:lvl5pPr>
            <a:lvl6pPr marL="3048000" indent="0">
              <a:buNone/>
              <a:defRPr sz="2133" b="1"/>
            </a:lvl6pPr>
            <a:lvl7pPr marL="3657600" indent="0">
              <a:buNone/>
              <a:defRPr sz="2133" b="1"/>
            </a:lvl7pPr>
            <a:lvl8pPr marL="4267200" indent="0">
              <a:buNone/>
              <a:defRPr sz="2133" b="1"/>
            </a:lvl8pPr>
            <a:lvl9pPr marL="4876800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4A11-03AF-4CA4-BAFD-EB1A974FD900}" type="datetimeFigureOut">
              <a:rPr lang="ru-RU" smtClean="0"/>
              <a:t>10.09.2023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91BC-6309-4251-964E-3DA8BC41DA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5523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4A11-03AF-4CA4-BAFD-EB1A974FD900}" type="datetimeFigureOut">
              <a:rPr lang="ru-RU" smtClean="0"/>
              <a:t>10.09.2023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91BC-6309-4251-964E-3DA8BC41DA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896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4A11-03AF-4CA4-BAFD-EB1A974FD900}" type="datetimeFigureOut">
              <a:rPr lang="ru-RU" smtClean="0"/>
              <a:t>10.09.2023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91BC-6309-4251-964E-3DA8BC41DA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8907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3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4" y="273057"/>
            <a:ext cx="6815666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600" indent="0">
              <a:buNone/>
              <a:defRPr sz="1600"/>
            </a:lvl2pPr>
            <a:lvl3pPr marL="1219200" indent="0">
              <a:buNone/>
              <a:defRPr sz="1333"/>
            </a:lvl3pPr>
            <a:lvl4pPr marL="1828799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4A11-03AF-4CA4-BAFD-EB1A974FD900}" type="datetimeFigureOut">
              <a:rPr lang="ru-RU" smtClean="0"/>
              <a:t>10.09.2023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91BC-6309-4251-964E-3DA8BC41DA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5890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5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600" indent="0">
              <a:buNone/>
              <a:defRPr sz="3733"/>
            </a:lvl2pPr>
            <a:lvl3pPr marL="1219200" indent="0">
              <a:buNone/>
              <a:defRPr sz="3200"/>
            </a:lvl3pPr>
            <a:lvl4pPr marL="1828799" indent="0">
              <a:buNone/>
              <a:defRPr sz="2667"/>
            </a:lvl4pPr>
            <a:lvl5pPr marL="2438400" indent="0">
              <a:buNone/>
              <a:defRPr sz="2667"/>
            </a:lvl5pPr>
            <a:lvl6pPr marL="3048000" indent="0">
              <a:buNone/>
              <a:defRPr sz="2667"/>
            </a:lvl6pPr>
            <a:lvl7pPr marL="3657600" indent="0">
              <a:buNone/>
              <a:defRPr sz="2667"/>
            </a:lvl7pPr>
            <a:lvl8pPr marL="4267200" indent="0">
              <a:buNone/>
              <a:defRPr sz="2667"/>
            </a:lvl8pPr>
            <a:lvl9pPr marL="4876800" indent="0">
              <a:buNone/>
              <a:defRPr sz="2667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43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600" indent="0">
              <a:buNone/>
              <a:defRPr sz="1600"/>
            </a:lvl2pPr>
            <a:lvl3pPr marL="1219200" indent="0">
              <a:buNone/>
              <a:defRPr sz="1333"/>
            </a:lvl3pPr>
            <a:lvl4pPr marL="1828799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4A11-03AF-4CA4-BAFD-EB1A974FD900}" type="datetimeFigureOut">
              <a:rPr lang="ru-RU" smtClean="0"/>
              <a:t>10.09.2023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91BC-6309-4251-964E-3DA8BC41DA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7672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24A11-03AF-4CA4-BAFD-EB1A974FD900}" type="datetimeFigureOut">
              <a:rPr lang="ru-RU" smtClean="0"/>
              <a:t>10.09.2023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91BC-6309-4251-964E-3DA8BC41DA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2123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0999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1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599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99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atalibrilenova.ru/ekstremum-funktsii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natalibrilenova.ru/ekstremum-funktsii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767408" y="1052736"/>
            <a:ext cx="9793088" cy="4320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k-KZ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МЕХАНИКА-МАТЕМАТИКА ФАКУЛЬТЕТІ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k-KZ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 КАФЕДРАСЫ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k-KZ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ВАРИАЦИЯЛЫҚ ЕСЕПТЕУ ЖӘНЕ ТИІМДІЛІК ӘДІСТЕРІ</a:t>
            </a:r>
          </a:p>
          <a:p>
            <a:pPr marL="0" indent="0">
              <a:lnSpc>
                <a:spcPct val="150000"/>
              </a:lnSpc>
              <a:buNone/>
            </a:pPr>
            <a:endParaRPr lang="kk-KZ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kk-KZ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k-KZ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ИМАНҚҰЛ ТӨЛЕУХАН ШОЙБАСҰЛЫ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k-KZ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 ДОЦЕНТІ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kk-KZ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kk-KZ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404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F69A0AB-C57F-84EA-E0B4-16865EA29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188" y="548680"/>
            <a:ext cx="3686200" cy="490067"/>
          </a:xfrm>
        </p:spPr>
        <p:txBody>
          <a:bodyPr>
            <a:normAutofit/>
          </a:bodyPr>
          <a:lstStyle/>
          <a:p>
            <a:pPr algn="l"/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БРАХИСТОХРОНА ЕСЕБІ</a:t>
            </a:r>
            <a:endParaRPr lang="ru-RU" sz="2000" dirty="0"/>
          </a:p>
        </p:txBody>
      </p:sp>
      <p:pic>
        <p:nvPicPr>
          <p:cNvPr id="10" name="Объект 3">
            <a:extLst>
              <a:ext uri="{FF2B5EF4-FFF2-40B4-BE49-F238E27FC236}">
                <a16:creationId xmlns:a16="http://schemas.microsoft.com/office/drawing/2014/main" id="{DC4D1B52-234A-0186-596A-C32CF9724B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08" t="29259" r="37293" b="44445"/>
          <a:stretch/>
        </p:blipFill>
        <p:spPr>
          <a:xfrm>
            <a:off x="1919536" y="1556792"/>
            <a:ext cx="3047848" cy="22542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8EA97212-F94F-A86D-454F-FEA48E99246E}"/>
                  </a:ext>
                </a:extLst>
              </p:cNvPr>
              <p:cNvSpPr/>
              <p:nvPr/>
            </p:nvSpPr>
            <p:spPr>
              <a:xfrm>
                <a:off x="995188" y="4106043"/>
                <a:ext cx="4896544" cy="12835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 defTabSz="1219200">
                  <a:lnSpc>
                    <a:spcPct val="150000"/>
                  </a:lnSpc>
                  <a:spcBef>
                    <a:spcPct val="20000"/>
                  </a:spcBef>
                </a:pPr>
                <a14:m>
                  <m:oMath xmlns:m="http://schemas.openxmlformats.org/officeDocument/2006/math">
                    <m:r>
                      <a:rPr lang="en-US" sz="1800" i="1" dirty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𝑦</m:t>
                    </m:r>
                    <m:d>
                      <m:dPr>
                        <m:ctrlPr>
                          <a:rPr lang="en-US" sz="18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1800" i="1" dirty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18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1800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800" i="1" dirty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ru-RU" sz="18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1800" i="1" dirty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𝑦</m:t>
                    </m:r>
                    <m:d>
                      <m:dPr>
                        <m:ctrlPr>
                          <a:rPr lang="en-US" sz="18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1800" i="1" dirty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18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1800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:r>
                  <a:rPr lang="ru-RU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(11)</a:t>
                </a:r>
              </a:p>
              <a:p>
                <a:pPr lvl="0" algn="just" defTabSz="1219200">
                  <a:lnSpc>
                    <a:spcPct val="150000"/>
                  </a:lnSpc>
                  <a:spcBef>
                    <a:spcPct val="20000"/>
                  </a:spcBef>
                </a:pPr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T[(x)]=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ru-RU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ru-RU" sz="18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1800" i="1">
                                <a:solidFill>
                                  <a:srgbClr val="00206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1800" i="1">
                                <a:solidFill>
                                  <a:srgbClr val="00206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1800" i="1">
                                <a:solidFill>
                                  <a:srgbClr val="00206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𝑔</m:t>
                            </m:r>
                          </m:den>
                        </m:f>
                      </m:e>
                    </m:box>
                    <m:nary>
                      <m:naryPr>
                        <m:limLoc m:val="undOvr"/>
                        <m:ctrlPr>
                          <a:rPr lang="ru-RU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ru-RU" sz="18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solidFill>
                                  <a:srgbClr val="00206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i="1">
                                <a:solidFill>
                                  <a:srgbClr val="00206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ru-RU" sz="18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solidFill>
                                  <a:srgbClr val="00206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i="1">
                                <a:solidFill>
                                  <a:srgbClr val="00206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sup>
                      <m:e>
                        <m:f>
                          <m:fPr>
                            <m:ctrlPr>
                              <a:rPr lang="ru-RU" sz="18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ru-RU" sz="18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1800" i="1">
                                    <a:solidFill>
                                      <a:srgbClr val="002060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1+</m:t>
                                </m:r>
                                <m:sSup>
                                  <m:sSupPr>
                                    <m:ctrlPr>
                                      <a:rPr lang="en-US" sz="1800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́"/>
                                        <m:ctrlPr>
                                          <a:rPr lang="en-US" sz="1800" i="1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800" i="1">
                                            <a:solidFill>
                                              <a:srgbClr val="002060"/>
                                            </a:solidFill>
                                            <a:latin typeface="Cambria Math"/>
                                            <a:cs typeface="Arial" panose="020B0604020202020204" pitchFamily="34" charset="0"/>
                                          </a:rPr>
                                          <m:t>𝑦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sz="1800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1800">
                                    <a:solidFill>
                                      <a:srgbClr val="002060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rgbClr val="002060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x</m:t>
                                </m:r>
                                <m:r>
                                  <a:rPr lang="en-US" sz="1800">
                                    <a:solidFill>
                                      <a:srgbClr val="002060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e>
                            </m:rad>
                          </m:num>
                          <m:den>
                            <m:r>
                              <a:rPr lang="en-US" sz="1800" i="1">
                                <a:solidFill>
                                  <a:srgbClr val="00206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𝑦</m:t>
                            </m:r>
                          </m:den>
                        </m:f>
                      </m:e>
                    </m:nary>
                  </m:oMath>
                </a14:m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dx</a:t>
                </a:r>
                <a14:m>
                  <m:oMath xmlns:m="http://schemas.openxmlformats.org/officeDocument/2006/math">
                    <m:r>
                      <a:rPr lang="en-US" sz="1800" i="1" dirty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→</m:t>
                    </m:r>
                    <m:r>
                      <a:rPr lang="en-US" sz="1800" i="1" dirty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𝑚𝑖𝑛</m:t>
                    </m:r>
                  </m:oMath>
                </a14:m>
                <a:r>
                  <a:rPr lang="ru-RU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ru-RU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(12)</a:t>
                </a: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8EA97212-F94F-A86D-454F-FEA48E9924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188" y="4106043"/>
                <a:ext cx="4896544" cy="1283557"/>
              </a:xfrm>
              <a:prstGeom prst="rect">
                <a:avLst/>
              </a:prstGeom>
              <a:blipFill>
                <a:blip r:embed="rId3"/>
                <a:stretch>
                  <a:fillRect l="-9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178EDA4-E797-B3EF-C465-B453B5C53FBB}"/>
              </a:ext>
            </a:extLst>
          </p:cNvPr>
          <p:cNvSpPr/>
          <p:nvPr/>
        </p:nvSpPr>
        <p:spPr>
          <a:xfrm>
            <a:off x="7536160" y="4517566"/>
            <a:ext cx="3168352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Иоганн Бернулли </a:t>
            </a:r>
          </a:p>
          <a:p>
            <a:pPr algn="ctr">
              <a:lnSpc>
                <a:spcPct val="150000"/>
              </a:lnSpc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(06.08.1667-01.01.1748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жж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93E697-C7C3-E71C-7EF4-DB3F4B093AFE}"/>
              </a:ext>
            </a:extLst>
          </p:cNvPr>
          <p:cNvSpPr/>
          <p:nvPr/>
        </p:nvSpPr>
        <p:spPr>
          <a:xfrm rot="5400000">
            <a:off x="9881929" y="3991154"/>
            <a:ext cx="90601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ru.wikipedia.org</a:t>
            </a:r>
          </a:p>
        </p:txBody>
      </p:sp>
      <p:pic>
        <p:nvPicPr>
          <p:cNvPr id="14" name="Picture 2" descr="Семья Бернулли - российские остановки">
            <a:extLst>
              <a:ext uri="{FF2B5EF4-FFF2-40B4-BE49-F238E27FC236}">
                <a16:creationId xmlns:a16="http://schemas.microsoft.com/office/drawing/2014/main" id="{8703B95B-CA90-2D7D-68DA-4F62D9ACE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1556792"/>
            <a:ext cx="2384628" cy="299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186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596683"/>
            <a:ext cx="7680000" cy="672075"/>
          </a:xfrm>
        </p:spPr>
        <p:txBody>
          <a:bodyPr>
            <a:noAutofit/>
          </a:bodyPr>
          <a:lstStyle/>
          <a:p>
            <a:pPr lvl="1" algn="l" rtl="0">
              <a:spcBef>
                <a:spcPct val="0"/>
              </a:spcBef>
            </a:pPr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ФУНКЦИОНАЛ ВАРИАЦИЯСЫ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71078" y="1928901"/>
                <a:ext cx="6375455" cy="3648405"/>
              </a:xfrm>
            </p:spPr>
            <p:txBody>
              <a:bodyPr>
                <a:noAutofit/>
              </a:bodyPr>
              <a:lstStyle/>
              <a:p>
                <a:pPr marL="239184" indent="-239184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x</m:t>
                        </m:r>
                      </m:e>
                      <m:sup>
                        <m: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t</m:t>
                        </m:r>
                      </m:e>
                    </m:d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kk-KZ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kk-KZ" sz="1800" b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ұйғарымды қисықтар </a:t>
                </a:r>
              </a:p>
              <a:p>
                <a:pPr marL="239184" indent="-239184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δx</m:t>
                        </m:r>
                        <m:d>
                          <m:dPr>
                            <m:ctrlPr>
                              <a:rPr lang="en-US" sz="1800" i="1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t</m:t>
                            </m:r>
                          </m:e>
                        </m:d>
                        <m: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x</m:t>
                        </m:r>
                        <m:d>
                          <m:dPr>
                            <m:ctrlP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t</m:t>
                            </m:r>
                          </m:e>
                        </m:d>
                        <m:r>
                          <a:rPr lang="en-US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x</m:t>
                        </m:r>
                      </m:e>
                      <m:sup>
                        <m: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t</m:t>
                        </m:r>
                      </m:e>
                    </m:d>
                  </m:oMath>
                </a14:m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айырмасы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x</m:t>
                        </m:r>
                      </m:e>
                      <m:sup>
                        <m: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t</m:t>
                        </m:r>
                      </m:e>
                    </m:d>
                  </m:oMath>
                </a14:m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kk-KZ" sz="1800" b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қисығының вариациясы</a:t>
                </a:r>
                <a:endParaRPr lang="ru-RU" sz="18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39184" indent="-239184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x</m:t>
                        </m:r>
                        <m:d>
                          <m:dPr>
                            <m:ctrlPr>
                              <a:rPr lang="en-US" sz="1800" i="1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t</m:t>
                            </m:r>
                          </m:e>
                        </m:d>
                        <m: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x</m:t>
                        </m:r>
                      </m:e>
                      <m:sup>
                        <m: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t</m:t>
                        </m:r>
                      </m:e>
                    </m:d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δ</m:t>
                    </m:r>
                    <m:r>
                      <m:rPr>
                        <m:sty m:val="p"/>
                      </m:rPr>
                      <a:rPr lang="en-US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x</m:t>
                    </m:r>
                    <m:d>
                      <m:dPr>
                        <m:ctrlP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t</m:t>
                        </m:r>
                      </m:e>
                    </m:d>
                  </m:oMath>
                </a14:m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</a:t>
                </a:r>
                <a:r>
                  <a:rPr lang="kk-KZ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(13)</a:t>
                </a:r>
                <a:endParaRPr lang="ru-RU" sz="1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39184" indent="-239184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800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x</m:t>
                        </m:r>
                        <m:d>
                          <m:dPr>
                            <m:ctrlP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t</m:t>
                            </m:r>
                          </m:e>
                        </m:d>
                        <m:r>
                          <a:rPr lang="en-US" sz="1800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sz="1800" dirty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x</m:t>
                        </m:r>
                      </m:e>
                      <m:sup>
                        <m:r>
                          <a:rPr lang="en-US" sz="1800" dirty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t</m:t>
                        </m:r>
                      </m:e>
                    </m:d>
                    <m:r>
                      <a:rPr lang="en-US" sz="180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m:rPr>
                        <m:sty m:val="p"/>
                      </m:rPr>
                      <a:rPr lang="kk-KZ" sz="180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α</m:t>
                    </m:r>
                    <m:r>
                      <m:rPr>
                        <m:sty m:val="p"/>
                      </m:rPr>
                      <a:rPr lang="en-US" sz="1800" dirty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δ</m:t>
                    </m:r>
                    <m:r>
                      <m:rPr>
                        <m:sty m:val="p"/>
                      </m:rPr>
                      <a:rPr lang="en-US" sz="1800" dirty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x</m:t>
                    </m:r>
                    <m:d>
                      <m:dPr>
                        <m:ctrlPr>
                          <a:rPr lang="en-US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t</m:t>
                        </m:r>
                      </m:e>
                    </m:d>
                  </m:oMath>
                </a14:m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</a:t>
                </a:r>
                <a:r>
                  <a:rPr lang="kk-KZ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kk-KZ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kk-KZ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(14) 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1078" y="1928901"/>
                <a:ext cx="6375455" cy="3648405"/>
              </a:xfrm>
              <a:blipFill>
                <a:blip r:embed="rId2"/>
                <a:stretch>
                  <a:fillRect l="-5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18B7B63-41DD-2DC3-B39D-EDA82E17C20A}"/>
              </a:ext>
            </a:extLst>
          </p:cNvPr>
          <p:cNvSpPr/>
          <p:nvPr/>
        </p:nvSpPr>
        <p:spPr>
          <a:xfrm>
            <a:off x="7046533" y="4797152"/>
            <a:ext cx="23762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dspace.spbu.ru</a:t>
            </a:r>
            <a:endParaRPr lang="ru-RU" sz="8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/>
          <a:stretch/>
        </p:blipFill>
        <p:spPr>
          <a:xfrm>
            <a:off x="6744072" y="1700808"/>
            <a:ext cx="4446889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7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263" y="269776"/>
            <a:ext cx="4406280" cy="1143000"/>
          </a:xfrm>
        </p:spPr>
        <p:txBody>
          <a:bodyPr>
            <a:normAutofit/>
          </a:bodyPr>
          <a:lstStyle/>
          <a:p>
            <a:pPr algn="l"/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ФУНКЦИОНАЛ ВАРИАЦИЯСЫ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96498" y="1927656"/>
                <a:ext cx="6363598" cy="3052933"/>
              </a:xfrm>
            </p:spPr>
            <p:txBody>
              <a:bodyPr>
                <a:noAutofit/>
              </a:bodyPr>
              <a:lstStyle/>
              <a:p>
                <a:pPr marL="176213" indent="-176213">
                  <a:lnSpc>
                    <a:spcPct val="170000"/>
                  </a:lnSpc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limLow>
                      <m:limLowPr>
                        <m:ctrlPr>
                          <a:rPr lang="ru-RU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ru-RU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∆</m:t>
                            </m:r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𝐼</m:t>
                            </m:r>
                          </m:e>
                        </m:groupChr>
                      </m:e>
                      <m:lim>
                        <m:r>
                          <a:rPr lang="kk-KZ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Өсімше</m:t>
                        </m:r>
                      </m:lim>
                    </m:limLow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  =</m:t>
                    </m:r>
                    <m:limLow>
                      <m:limLowPr>
                        <m:ctrlPr>
                          <a:rPr lang="ru-RU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ru-RU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𝐼</m:t>
                            </m:r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[</m:t>
                            </m:r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  <m:d>
                              <m:dPr>
                                <m:ctrlPr>
                                  <a:rPr lang="ru-RU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𝛿</m:t>
                            </m:r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  <m:d>
                              <m:dPr>
                                <m:ctrlPr>
                                  <a:rPr lang="ru-RU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]</m:t>
                            </m:r>
                          </m:e>
                        </m:groupChr>
                      </m:e>
                      <m:lim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𝛿</m:t>
                        </m:r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ru-RU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  <m:d>
                              <m:dPr>
                                <m:ctrlPr>
                                  <a:rPr lang="ru-RU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  <m:r>
                          <a:rPr lang="ru-RU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kk-KZ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бірінші вариация</m:t>
                        </m:r>
                      </m:lim>
                    </m:limLow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+</m:t>
                    </m:r>
                    <m:limLow>
                      <m:limLowPr>
                        <m:ctrlPr>
                          <a:rPr lang="ru-RU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ru-RU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𝛽</m:t>
                            </m:r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[</m:t>
                            </m:r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  <m:d>
                              <m:dPr>
                                <m:ctrlPr>
                                  <a:rPr lang="ru-RU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𝛿</m:t>
                            </m:r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)]</m:t>
                            </m:r>
                            <m:d>
                              <m:dPr>
                                <m:begChr m:val="‖"/>
                                <m:endChr m:val="‖"/>
                                <m:ctrlPr>
                                  <a:rPr lang="ru-RU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𝛿</m:t>
                                </m:r>
                                <m:r>
                                  <a:rPr lang="en-US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e>
                            </m:d>
                          </m:e>
                        </m:groupChr>
                      </m:e>
                      <m:lim>
                        <m:r>
                          <a:rPr lang="kk-KZ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шексіз аз шама</m:t>
                        </m:r>
                      </m:lim>
                    </m:limLow>
                  </m:oMath>
                </a14:m>
                <a:r>
                  <a:rPr lang="ru-RU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ru-RU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𝛿</m:t>
                        </m:r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ru-RU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ru-RU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e>
                    </m:d>
                    <m:r>
                      <a:rPr lang="ru-RU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→0⇒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𝛽</m:t>
                    </m:r>
                    <m:r>
                      <a:rPr lang="ru-RU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[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ru-RU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ru-RU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,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𝛿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𝑥</m:t>
                    </m:r>
                    <m:r>
                      <a:rPr lang="ru-RU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(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𝑡</m:t>
                    </m:r>
                    <m:r>
                      <a:rPr lang="ru-RU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)]→0. </m:t>
                    </m:r>
                    <m:r>
                      <m:rPr>
                        <m:nor/>
                      </m:rPr>
                      <a:rPr lang="kk-KZ" sz="1800" b="0" i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                         </m:t>
                    </m:r>
                    <m:r>
                      <m:rPr>
                        <m:nor/>
                      </m:rPr>
                      <a:rPr lang="ru-RU" sz="1800" b="0" i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kk-KZ" sz="1800" b="0" i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sz="1800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(15)</m:t>
                    </m:r>
                  </m:oMath>
                </a14:m>
                <a:endParaRPr lang="ru-RU" sz="1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76213" indent="-176213">
                  <a:lnSpc>
                    <a:spcPct val="170000"/>
                  </a:lnSpc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kk-KZ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𝛿</m:t>
                    </m:r>
                    <m:r>
                      <a:rPr lang="kk-KZ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𝐼</m:t>
                    </m:r>
                    <m:d>
                      <m:dPr>
                        <m:begChr m:val="["/>
                        <m:endChr m:val="]"/>
                        <m:ctrlPr>
                          <a:rPr lang="ru-RU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k-KZ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kk-KZ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ru-RU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kk-KZ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kk-KZ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kk-KZ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𝛿</m:t>
                        </m:r>
                        <m:r>
                          <a:rPr lang="kk-KZ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  <m:d>
                          <m:dPr>
                            <m:ctrlPr>
                              <a:rPr lang="ru-RU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kk-KZ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kk-KZ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kk-KZ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𝜕𝛼</m:t>
                        </m:r>
                      </m:den>
                    </m:f>
                    <m:r>
                      <a:rPr lang="kk-KZ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kk-KZ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𝐼</m:t>
                    </m:r>
                    <m:sSub>
                      <m:sSubPr>
                        <m:ctrlPr>
                          <a:rPr lang="ru-RU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ru-RU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kk-KZ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kk-KZ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∗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ru-RU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kk-KZ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kk-KZ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kk-KZ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𝛼𝛿</m:t>
                            </m:r>
                            <m:r>
                              <a:rPr lang="kk-KZ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  <m:d>
                              <m:dPr>
                                <m:ctrlPr>
                                  <a:rPr lang="ru-RU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kk-KZ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a:rPr lang="kk-KZ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𝛼</m:t>
                        </m:r>
                        <m:r>
                          <a:rPr lang="kk-KZ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=0</m:t>
                        </m:r>
                      </m:sub>
                    </m:sSub>
                  </m:oMath>
                </a14:m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             </a:t>
                </a:r>
                <a:r>
                  <a:rPr lang="kk-KZ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(16)</a:t>
                </a:r>
                <a:endParaRPr lang="ru-RU" sz="1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76213" indent="-176213">
                  <a:lnSpc>
                    <a:spcPct val="170000"/>
                  </a:lnSpc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𝛿</m:t>
                        </m:r>
                      </m:e>
                      <m:sup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𝐼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𝛿</m:t>
                        </m:r>
                      </m:e>
                      <m:sup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𝐼</m:t>
                    </m:r>
                    <m:d>
                      <m:dPr>
                        <m:begChr m:val="["/>
                        <m:endChr m:val="]"/>
                        <m:ctrlPr>
                          <a:rPr lang="ru-RU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ru-RU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𝛿</m:t>
                        </m:r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  <m:d>
                          <m:dPr>
                            <m:ctrlPr>
                              <a:rPr lang="ru-RU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𝑑</m:t>
                        </m:r>
                        <m:sSup>
                          <m:sSupPr>
                            <m:ctrlPr>
                              <a:rPr lang="ru-RU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𝛼</m:t>
                            </m:r>
                          </m:e>
                          <m:sup>
                            <m:r>
                              <a:rPr lang="en-US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kk-KZ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𝐼</m:t>
                    </m:r>
                    <m:sSub>
                      <m:sSubPr>
                        <m:ctrlPr>
                          <a:rPr lang="ru-RU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ru-RU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kk-KZ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kk-KZ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∗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ru-RU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kk-KZ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kk-KZ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kk-KZ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𝛼𝛿</m:t>
                            </m:r>
                            <m:r>
                              <a:rPr lang="kk-KZ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  <m:d>
                              <m:dPr>
                                <m:ctrlPr>
                                  <a:rPr lang="ru-RU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kk-KZ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a:rPr lang="kk-KZ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𝛼</m:t>
                        </m:r>
                        <m:r>
                          <a:rPr lang="kk-KZ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=0</m:t>
                        </m:r>
                      </m:sub>
                    </m:sSub>
                  </m:oMath>
                </a14:m>
                <a:r>
                  <a:rPr lang="ru-RU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(17)</a:t>
                </a:r>
              </a:p>
              <a:p>
                <a:pPr marL="0" indent="0">
                  <a:buNone/>
                </a:pPr>
                <a:endParaRPr lang="ru-RU" sz="18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6498" y="1927656"/>
                <a:ext cx="6363598" cy="3052933"/>
              </a:xfrm>
              <a:blipFill>
                <a:blip r:embed="rId2"/>
                <a:stretch>
                  <a:fillRect l="-6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/>
          <p:nvPr/>
        </p:nvPicPr>
        <p:blipFill rotWithShape="1">
          <a:blip r:embed="rId3"/>
          <a:srcRect l="33290" t="22041" r="52475" b="41633"/>
          <a:stretch/>
        </p:blipFill>
        <p:spPr bwMode="auto">
          <a:xfrm>
            <a:off x="7176120" y="1412776"/>
            <a:ext cx="2592288" cy="40324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176120" y="4980589"/>
            <a:ext cx="28803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800" u="sng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800" u="sng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800" u="sng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800" u="sng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pps.kaznu.kz</a:t>
            </a:r>
            <a:endParaRPr lang="ru-RU" sz="8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65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51384" y="548680"/>
            <a:ext cx="5152846" cy="480053"/>
          </a:xfrm>
        </p:spPr>
        <p:txBody>
          <a:bodyPr>
            <a:noAutofit/>
          </a:bodyPr>
          <a:lstStyle/>
          <a:p>
            <a:pPr lvl="1" algn="l" rtl="0">
              <a:spcBef>
                <a:spcPct val="0"/>
              </a:spcBef>
            </a:pPr>
            <a:b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ЭКСТРЕМУМНЫҢ ҚАЖЕТТІ ШАРТЫ</a:t>
            </a:r>
            <a:b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/>
              <p:cNvSpPr>
                <a:spLocks noGrp="1"/>
              </p:cNvSpPr>
              <p:nvPr>
                <p:ph idx="1"/>
              </p:nvPr>
            </p:nvSpPr>
            <p:spPr>
              <a:xfrm>
                <a:off x="623392" y="1935019"/>
                <a:ext cx="5796000" cy="3204000"/>
              </a:xfrm>
            </p:spPr>
            <p:txBody>
              <a:bodyPr>
                <a:noAutofit/>
              </a:bodyPr>
              <a:lstStyle/>
              <a:p>
                <a:pPr marL="176213" indent="-176213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1800" b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∀</m:t>
                    </m:r>
                    <m:r>
                      <m:rPr>
                        <m:sty m:val="p"/>
                      </m:rP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y</m:t>
                    </m:r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x</m:t>
                    </m:r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)</m:t>
                    </m:r>
                    <m:r>
                      <a:rPr lang="en-US" sz="1800" b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M</m:t>
                    </m:r>
                  </m:oMath>
                </a14:m>
                <a:r>
                  <a:rPr lang="kk-KZ" sz="1800" b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kk-KZ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(18) </a:t>
                </a: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y</m:t>
                        </m:r>
                      </m:e>
                      <m:sub>
                        <m: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x</m:t>
                    </m:r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)]≤</m:t>
                    </m:r>
                    <m:r>
                      <m:rPr>
                        <m:nor/>
                      </m:rPr>
                      <a:rPr lang="en-US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r>
                      <m:rPr>
                        <m:nor/>
                      </m:rPr>
                      <a:rPr lang="en-US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[</m:t>
                    </m:r>
                    <m:r>
                      <m:rPr>
                        <m:sty m:val="p"/>
                      </m:rPr>
                      <a:rPr lang="en-US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y</m:t>
                    </m:r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x</m:t>
                    </m:r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)]</m:t>
                    </m:r>
                  </m:oMath>
                </a14:m>
                <a:r>
                  <a:rPr lang="en-US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kk-KZ" sz="1800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kk-KZ" sz="1800" b="0" i="0" dirty="0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19</m:t>
                        </m:r>
                      </m:e>
                    </m:d>
                  </m:oMath>
                </a14:m>
                <a:r>
                  <a:rPr lang="kk-KZ" sz="1800" b="0" i="0" dirty="0">
                    <a:solidFill>
                      <a:schemeClr val="tx2">
                        <a:lumMod val="75000"/>
                      </a:schemeClr>
                    </a:solidFill>
                    <a:latin typeface="Cambria Math"/>
                    <a:ea typeface="Cambria Math"/>
                    <a:cs typeface="Arial" panose="020B0604020202020204" pitchFamily="34" charset="0"/>
                  </a:rPr>
                  <a:t>,                     </a:t>
                </a:r>
                <a:r>
                  <a:rPr lang="kk-KZ" sz="1800" b="0" i="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онда</a:t>
                </a:r>
                <a14:m>
                  <m:oMath xmlns:m="http://schemas.openxmlformats.org/officeDocument/2006/math">
                    <m:r>
                      <a:rPr lang="kk-KZ" sz="1800" b="0" i="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I[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y</m:t>
                    </m:r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x</m:t>
                    </m:r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)]</m:t>
                    </m:r>
                  </m:oMath>
                </a14:m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kk-KZ" sz="1800" b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глобалдік минимумге </a:t>
                </a: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жетеді.</a:t>
                </a:r>
                <a:endParaRPr lang="ru-RU" sz="18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76213" indent="-176213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kk-KZ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m:rPr>
                        <m:sty m:val="p"/>
                      </m:rP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I</m:t>
                    </m:r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≤</m:t>
                    </m:r>
                  </m:oMath>
                </a14:m>
                <a:r>
                  <a:rPr lang="en-US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онда </a:t>
                </a:r>
                <a:r>
                  <a:rPr lang="kk-KZ" sz="1800" b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функционал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y</m:t>
                        </m:r>
                      </m:e>
                      <m:sub>
                        <m: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x</m:t>
                    </m:r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қисығында </a:t>
                </a:r>
                <a:r>
                  <a:rPr lang="kk-KZ" sz="1800" b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локалдік максимумге</a:t>
                </a: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жетеді. </a:t>
                </a:r>
                <a:endParaRPr lang="ru-RU" sz="18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76213" indent="-176213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kk-KZ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m:rPr>
                        <m:sty m:val="p"/>
                      </m:rP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I</m:t>
                    </m:r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≤</m:t>
                    </m:r>
                  </m:oMath>
                </a14:m>
                <a:r>
                  <a:rPr lang="en-US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 </a:t>
                </a: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және </a:t>
                </a:r>
                <a14:m>
                  <m:oMath xmlns:m="http://schemas.openxmlformats.org/officeDocument/2006/math">
                    <m:r>
                      <a:rPr lang="kk-KZ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m:rPr>
                        <m:sty m:val="p"/>
                      </m:rP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I</m:t>
                    </m:r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 </a:t>
                </a: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тек қана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en-US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x</m:t>
                        </m:r>
                        <m:r>
                          <a:rPr lang="en-US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)=</m:t>
                        </m:r>
                        <m:r>
                          <m:rPr>
                            <m:sty m:val="p"/>
                          </m:rP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y</m:t>
                        </m:r>
                      </m:e>
                      <m:sub>
                        <m: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x</m:t>
                    </m:r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ru-RU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кезінде орындалса, онда </a:t>
                </a:r>
                <a:r>
                  <a:rPr lang="kk-KZ" sz="1800" b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функционал қатаң максимумге</a:t>
                </a: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жетеді.</a:t>
                </a:r>
                <a:endParaRPr lang="ru-RU" sz="18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Объект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3392" y="1935019"/>
                <a:ext cx="5796000" cy="3204000"/>
              </a:xfrm>
              <a:blipFill>
                <a:blip r:embed="rId2"/>
                <a:stretch>
                  <a:fillRect l="-631" r="-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2BB44CA-5B60-53DC-AE68-7718F60D7E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634" t="33923" r="32451" b="35576"/>
          <a:stretch/>
        </p:blipFill>
        <p:spPr bwMode="auto">
          <a:xfrm>
            <a:off x="7104112" y="1857635"/>
            <a:ext cx="4742180" cy="30232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34D8C4A-18F0-1356-3EAD-E0A87E0A6468}"/>
              </a:ext>
            </a:extLst>
          </p:cNvPr>
          <p:cNvSpPr txBox="1"/>
          <p:nvPr/>
        </p:nvSpPr>
        <p:spPr>
          <a:xfrm>
            <a:off x="7320136" y="5053948"/>
            <a:ext cx="1152128" cy="214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800" u="sng" kern="100" dirty="0">
                <a:solidFill>
                  <a:schemeClr val="bg1">
                    <a:lumMod val="8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https://natalibrilenov</a:t>
            </a:r>
            <a:r>
              <a:rPr lang="ru-RU" sz="800" u="sng" kern="100" dirty="0">
                <a:solidFill>
                  <a:schemeClr val="bg1">
                    <a:lumMod val="8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endParaRPr lang="ru-RU" sz="800" kern="100" dirty="0">
              <a:solidFill>
                <a:schemeClr val="bg1">
                  <a:lumMod val="8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50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854" y="1196752"/>
            <a:ext cx="5054352" cy="1143000"/>
          </a:xfrm>
        </p:spPr>
        <p:txBody>
          <a:bodyPr>
            <a:normAutofit/>
          </a:bodyPr>
          <a:lstStyle/>
          <a:p>
            <a:pPr algn="l"/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ЭКСТРЕМУМНЫҢ ҚАЖЕТТІ ШАРТЫ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9988" y="2204864"/>
                <a:ext cx="6421103" cy="3240000"/>
              </a:xfrm>
            </p:spPr>
            <p:txBody>
              <a:bodyPr>
                <a:noAutofit/>
              </a:bodyPr>
              <a:lstStyle/>
              <a:p>
                <a:pPr marL="176213" indent="-176213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en-US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I[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y</m:t>
                    </m:r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x</m:t>
                    </m:r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)]</m:t>
                    </m:r>
                  </m:oMath>
                </a14:m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функционалы</a:t>
                </a:r>
                <a14:m>
                  <m:oMath xmlns:m="http://schemas.openxmlformats.org/officeDocument/2006/math">
                    <m:r>
                      <a:rPr lang="kk-KZ" sz="1800" b="0" i="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   </m:t>
                    </m:r>
                    <m:sSub>
                      <m:sSubPr>
                        <m:ctrlPr>
                          <a:rPr lang="en-US" sz="1800" i="1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y</m:t>
                        </m:r>
                        <m:d>
                          <m:dPr>
                            <m:ctrlPr>
                              <a:rPr lang="en-US" sz="1800" i="1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x</m:t>
                            </m:r>
                          </m:e>
                        </m:d>
                        <m:r>
                          <a:rPr lang="en-US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y</m:t>
                        </m:r>
                      </m:e>
                      <m:sub>
                        <m:r>
                          <a:rPr lang="en-US" sz="1800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x</m:t>
                    </m:r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ru-RU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ru-RU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(20)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модулдері максимум барлық қисықтарда </a:t>
                </a:r>
                <a14:m>
                  <m:oMath xmlns:m="http://schemas.openxmlformats.org/officeDocument/2006/math">
                    <m:r>
                      <a:rPr lang="kk-KZ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y</m:t>
                    </m:r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x</m:t>
                    </m:r>
                    <m:r>
                      <a:rPr lang="en-US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ru-RU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қисығында локалдік экстремумге жетсе, онда олар </a:t>
                </a:r>
                <a:r>
                  <a:rPr lang="kk-KZ" sz="1800" b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әлді экстремум</a:t>
                </a: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8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76213" indent="-176213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1-теорема. Функционал ұйғарымды қисықта экстремумге жетуі үшін </a:t>
                </a:r>
                <a:r>
                  <a:rPr lang="en-US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kk-KZ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𝛿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[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]=0</a:t>
                </a: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kk-KZ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(21)</a:t>
                </a:r>
                <a:r>
                  <a:rPr lang="en-US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kk-KZ" sz="1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болуы қажет.</a:t>
                </a:r>
                <a:endParaRPr lang="ru-RU" sz="18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9988" y="2204864"/>
                <a:ext cx="6421103" cy="3240000"/>
              </a:xfrm>
              <a:blipFill>
                <a:blip r:embed="rId2"/>
                <a:stretch>
                  <a:fillRect l="-7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5290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111" y="404664"/>
            <a:ext cx="9944377" cy="960107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ВАРИАЦИЯЛЫҚ ЕСЕПТЕУДІҢ НЕГІЗГІ ЛЕММАЛАРЫ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23392" y="1809000"/>
                <a:ext cx="6271970" cy="324000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lnSpc>
                    <a:spcPct val="170000"/>
                  </a:lnSpc>
                  <a:buNone/>
                </a:pPr>
                <a:r>
                  <a:rPr lang="kk-KZ" sz="2000" b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Лагранж леммасы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Егер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𝑓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)∈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[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]</m:t>
                    </m:r>
                  </m:oMath>
                </a14:m>
                <a:r>
                  <a:rPr lang="kk-KZ" sz="1800" i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                              </a:t>
                </a:r>
                <a:r>
                  <a:rPr lang="kk-KZ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(22)</a:t>
                </a:r>
                <a:endParaRPr lang="kk-KZ" sz="1800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𝜂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)∈</m:t>
                    </m:r>
                    <m:sSup>
                      <m:sSupPr>
                        <m:ctrlP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p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∞</m:t>
                        </m:r>
                      </m:sup>
                    </m:sSup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[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]</m:t>
                    </m:r>
                  </m:oMath>
                </a14:m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ru-RU" sz="1800" b="1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𝜼</m:t>
                    </m:r>
                    <m:r>
                      <a:rPr lang="en-US" sz="1800" b="1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1800" b="1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1800" b="1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)=</m:t>
                    </m:r>
                    <m:r>
                      <a:rPr lang="ru-RU" sz="1800" b="1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𝜼</m:t>
                    </m:r>
                    <m:r>
                      <a:rPr lang="en-US" sz="1800" b="1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(</m:t>
                    </m:r>
                  </m:oMath>
                </a14:m>
                <a:r>
                  <a:rPr lang="en-US" sz="1800" i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b)=0</a:t>
                </a:r>
                <a:r>
                  <a:rPr lang="kk-KZ" sz="1800" i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           </a:t>
                </a:r>
                <a:r>
                  <a:rPr lang="kk-KZ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(23) 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:r>
                  <a:rPr lang="kk-KZ" sz="1800" i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функциясы үшін 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kk-KZ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𝑎</m:t>
                        </m:r>
                      </m:sub>
                      <m:sup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𝑏</m:t>
                        </m:r>
                      </m:sup>
                      <m:e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𝑓</m:t>
                        </m:r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)</m:t>
                        </m:r>
                      </m:e>
                    </m:nary>
                    <m:r>
                      <a:rPr lang="ru-RU" sz="1800" b="1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𝜼</m:t>
                    </m:r>
                    <m:r>
                      <a:rPr lang="en-US" sz="1800" b="1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1800" b="1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1800" b="1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dx=0</a:t>
                </a:r>
                <a:r>
                  <a:rPr lang="kk-KZ" sz="1800" i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                                 </a:t>
                </a:r>
                <a:r>
                  <a:rPr lang="kk-KZ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(24)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:r>
                  <a:rPr lang="kk-KZ" sz="1800" i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онда   </a:t>
                </a:r>
                <a:r>
                  <a:rPr lang="en-US" sz="1800" i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[a,b]</a:t>
                </a:r>
                <a:r>
                  <a:rPr lang="kk-KZ" sz="1800" i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кесіндісінде </a:t>
                </a:r>
                <a:r>
                  <a:rPr lang="en-US" sz="1800" i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f(x)=0</a:t>
                </a:r>
                <a:r>
                  <a:rPr lang="kk-KZ" sz="1800" i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endParaRPr lang="ru-RU" sz="18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18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18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3392" y="1809000"/>
                <a:ext cx="6271970" cy="3240000"/>
              </a:xfrm>
              <a:blipFill>
                <a:blip r:embed="rId2"/>
                <a:stretch>
                  <a:fillRect l="-6511" b="-77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 descr="Лагранж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1686540"/>
            <a:ext cx="2644527" cy="343870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7238243" y="5055889"/>
            <a:ext cx="3250245" cy="878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Жозеф Луи Лагранж</a:t>
            </a:r>
          </a:p>
          <a:p>
            <a:pPr algn="ctr">
              <a:lnSpc>
                <a:spcPct val="150000"/>
              </a:lnSpc>
            </a:pP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kk-KZ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(25.01.1736-10.04.1813 жж.)</a:t>
            </a:r>
          </a:p>
        </p:txBody>
      </p:sp>
      <p:sp>
        <p:nvSpPr>
          <p:cNvPr id="7" name="Прямоугольник 6"/>
          <p:cNvSpPr/>
          <p:nvPr/>
        </p:nvSpPr>
        <p:spPr>
          <a:xfrm rot="5400000">
            <a:off x="9763392" y="4610730"/>
            <a:ext cx="90601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297022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840" y="260648"/>
            <a:ext cx="7465667" cy="1143000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ВАРИАЦИЯЛЫҚ ЕСЕПТЕУДІҢ НЕГІЗГІ ЛЕММАЛАРЫ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767408" y="1654930"/>
                <a:ext cx="5929119" cy="3312368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kk-KZ" sz="2000" b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Дюбуа-Реймон леммасы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Мәселен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) ∈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[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]</m:t>
                    </m:r>
                  </m:oMath>
                </a14:m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  <a:r>
                  <a:rPr lang="kk-KZ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(25)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𝜂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)∈</m:t>
                    </m:r>
                    <m:sSup>
                      <m:sSupPr>
                        <m:ctrlP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p>
                        <m:r>
                          <a:rPr lang="en-US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∞</m:t>
                        </m:r>
                      </m:sup>
                    </m:sSup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[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]</m:t>
                    </m:r>
                  </m:oMath>
                </a14:m>
                <a:r>
                  <a:rPr lang="en-US" sz="1800" i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ru-RU" sz="1800" b="1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𝜼</m:t>
                    </m:r>
                    <m:r>
                      <a:rPr lang="en-US" sz="1800" b="1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1800" b="1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1800" b="1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)=</m:t>
                    </m:r>
                    <m:r>
                      <a:rPr lang="ru-RU" sz="1800" b="1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𝜼</m:t>
                    </m:r>
                    <m:r>
                      <a:rPr lang="en-US" sz="1800" b="1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(</m:t>
                    </m:r>
                  </m:oMath>
                </a14:m>
                <a:r>
                  <a:rPr lang="en-US" sz="1800" i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b)=0</a:t>
                </a:r>
                <a:r>
                  <a:rPr lang="kk-KZ" sz="1800" i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:r>
                  <a:rPr lang="kk-KZ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(26)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үшін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kk-KZ" sz="1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  <m:brk m:alnAt="24"/>
                          </m:rPr>
                          <a:rPr lang="en-US" sz="1800" i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a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800" i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b</m:t>
                        </m:r>
                      </m:sup>
                      <m:e>
                        <m:r>
                          <a:rPr lang="en-US" sz="1800" i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1800" i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f</m:t>
                        </m:r>
                        <m:r>
                          <a:rPr lang="en-US" sz="1800" i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1800" i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x</m:t>
                        </m:r>
                        <m:r>
                          <a:rPr lang="en-US" sz="1800" i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)</m:t>
                        </m:r>
                      </m:e>
                    </m:nary>
                    <m:acc>
                      <m:accPr>
                        <m:chr m:val="́"/>
                        <m:ctrlPr>
                          <a:rPr lang="en-US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ru-RU" sz="1800" i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η</m:t>
                        </m:r>
                      </m:e>
                    </m:acc>
                    <m:r>
                      <a:rPr lang="en-US" sz="1800" i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1800" i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x</m:t>
                    </m:r>
                    <m:r>
                      <a:rPr lang="en-US" sz="1800" i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g(x)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sz="1800" i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η</m:t>
                    </m:r>
                    <m:r>
                      <a:rPr lang="en-US" sz="1800" i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1800" i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x</m:t>
                    </m:r>
                    <m:r>
                      <a:rPr lang="en-US" sz="1800" i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)) </m:t>
                    </m:r>
                  </m:oMath>
                </a14:m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dx=0</a:t>
                </a:r>
                <a:r>
                  <a:rPr lang="kk-KZ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:r>
                  <a:rPr lang="kk-KZ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(27)</a:t>
                </a:r>
                <a:endParaRPr lang="en-US" sz="1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онда f(x)  функциясы </a:t>
                </a:r>
                <a:r>
                  <a:rPr lang="en-US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[a,b]</a:t>
                </a: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кесіндісінде үзіліссіз  дифференциалданады және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acc>
                      <m:accPr>
                        <m:chr m:val="́"/>
                        <m:ctrlPr>
                          <a:rPr lang="en-US" sz="18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1800" i="1" dirty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𝑓</m:t>
                        </m:r>
                      </m:e>
                    </m:acc>
                    <m:r>
                      <a:rPr lang="en-US" sz="1800" i="1" dirty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ctrlPr>
                          <a:rPr lang="en-US" sz="18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800" i="1" dirty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sz="1800" i="1" dirty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kk-KZ" sz="1800" i="1" dirty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80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g(x)=0, x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∈[</m:t>
                    </m:r>
                    <m:r>
                      <a:rPr lang="en-US" sz="1800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1800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1800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1800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]</m:t>
                    </m:r>
                  </m:oMath>
                </a14:m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kk-KZ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</a:t>
                </a:r>
                <a:r>
                  <a:rPr lang="kk-KZ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(28)</a:t>
                </a:r>
                <a:endParaRPr lang="ru-RU" sz="1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endParaRPr lang="ru-RU" sz="18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7408" y="1654930"/>
                <a:ext cx="5929119" cy="3312368"/>
              </a:xfrm>
              <a:blipFill>
                <a:blip r:embed="rId2"/>
                <a:stretch>
                  <a:fillRect l="-11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 descr="Файл:Paul Du Bois-Reymond Heidelber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1629717"/>
            <a:ext cx="2496547" cy="359856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 flipH="1">
            <a:off x="7248128" y="5218581"/>
            <a:ext cx="3888432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 Давид Густав Дюбуа-Реймон</a:t>
            </a:r>
          </a:p>
          <a:p>
            <a:pPr algn="ctr">
              <a:lnSpc>
                <a:spcPct val="150000"/>
              </a:lnSpc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(02.12.1831-07.04.1889</a:t>
            </a:r>
            <a:r>
              <a:rPr lang="kk-KZ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жж.)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9975452" y="4607277"/>
            <a:ext cx="90601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20573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71" y="1124744"/>
            <a:ext cx="7680000" cy="1143000"/>
          </a:xfrm>
        </p:spPr>
        <p:txBody>
          <a:bodyPr>
            <a:normAutofit/>
          </a:bodyPr>
          <a:lstStyle/>
          <a:p>
            <a:pPr algn="l"/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ҚОРЫТЫНДЫ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71" y="2213995"/>
            <a:ext cx="6408709" cy="237626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k-KZ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Интегрант интеграл астындағы функцияны білдіреді.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8288" indent="-268288">
              <a:lnSpc>
                <a:spcPct val="150000"/>
              </a:lnSpc>
              <a:buNone/>
            </a:pPr>
            <a:r>
              <a:rPr lang="kk-KZ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Вариациялық есептеу интегралдық</a:t>
            </a:r>
            <a:r>
              <a:rPr lang="kk-KZ" sz="1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функционалдың экстремумын іздеумен шұғылданады.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8288" indent="-268288">
              <a:lnSpc>
                <a:spcPct val="150000"/>
              </a:lnSpc>
              <a:buNone/>
            </a:pPr>
            <a:r>
              <a:rPr lang="kk-KZ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Экстремумның  қажетті шарты функционалдың бірінші вариациясының нөлге тең болуын талап етеді.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7970" indent="-267970">
              <a:lnSpc>
                <a:spcPct val="150000"/>
              </a:lnSpc>
              <a:buNone/>
            </a:pPr>
            <a:r>
              <a:rPr lang="kk-KZ" sz="180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4. Функционалдың экстремумін табуда Негізгі леммалар қолданылады.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ru-RU" sz="1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26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480" y="145076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ПАЙДАЛАНЫЛҒАН ӘДЕБИЕТТЕР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480" y="1124744"/>
            <a:ext cx="11247040" cy="525658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k-KZ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Иманқұл Т.Ш. Вариациялық қисап және тиімділік әдістері / Оқу құралы.- Алматы, Қазақ университеті, 2019, 11-21 б.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k-KZ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Поникорова И.В. Элементы  вариационного исчисления / Учебное пособие. - С-П.: 2019, с. 4-10.</a:t>
            </a:r>
            <a:endParaRPr lang="kk-KZ" sz="1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k-KZ" sz="1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Интернет-ресурстар</a:t>
            </a:r>
            <a:endParaRPr lang="ru-RU" sz="19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19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1. https://irbis.amursu.ru/DigitalLibrary/AmurSU_Edition/11554.pdf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https://ru.wikipedia.org/wiki/Бернулли,_Иоганн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k-KZ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https://ru.wikipedia.org/wiki/Лагранж,_Жозеф_Луи</a:t>
            </a:r>
            <a:endParaRPr lang="ru-RU" sz="1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6213" indent="-176213">
              <a:lnSpc>
                <a:spcPct val="150000"/>
              </a:lnSpc>
              <a:buAutoNum type="arabicPeriod" startAt="4"/>
            </a:pPr>
            <a:r>
              <a:rPr lang="kk-KZ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https://ru.wikipedia.org/wiki/Дюбуа-Реймон,_Поль_Давид_Густав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k-KZ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file:///C:/Users/Автомат/Downloads/Поникарова_Вариационное%20исчисление_08_04_new.pdf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k-KZ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kk-KZ" sz="19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9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https://studfile.net/preview/8823843/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</a:t>
            </a:r>
            <a:r>
              <a:rPr lang="ru-RU" sz="18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8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https://natalibrilenova.ru/ekstremum-funktsii/</a:t>
            </a:r>
          </a:p>
          <a:p>
            <a:pPr marL="0" indent="0">
              <a:lnSpc>
                <a:spcPct val="150000"/>
              </a:lnSpc>
              <a:buNone/>
            </a:pPr>
            <a:endParaRPr lang="ru-RU" sz="1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1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1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1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800" u="sng" dirty="0"/>
          </a:p>
          <a:p>
            <a:pPr marL="0" indent="0">
              <a:buNone/>
            </a:pPr>
            <a:endParaRPr lang="kk-KZ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kk-KZ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800" dirty="0">
              <a:solidFill>
                <a:schemeClr val="tx2">
                  <a:lumMod val="75000"/>
                </a:schemeClr>
              </a:solidFill>
              <a:latin typeface="Arial"/>
              <a:cs typeface="Calibri"/>
            </a:endParaRPr>
          </a:p>
          <a:p>
            <a:pPr marL="0" indent="0">
              <a:buNone/>
            </a:pPr>
            <a:endParaRPr lang="ru-RU" sz="1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716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3393" y="1556792"/>
            <a:ext cx="619268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1-МОДУЛЬ</a:t>
            </a:r>
            <a:b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ВАРИАЦИЯЛЫҚ ЕСЕПТЕУ</a:t>
            </a:r>
            <a:b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1-ДӘРІС</a:t>
            </a:r>
            <a:b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ВАРИАЦИЯЛЫҚ ЕСЕПТЕУДІҢ НЕГІЗГІ ҰҒЫМДАРЫ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04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9416" y="1700808"/>
            <a:ext cx="59046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МАҚСАТ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kk-KZ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Тыңдаушыларды курстың ең алғашқы ұғымдарымен таныстыру.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84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1385" y="1556792"/>
            <a:ext cx="5976664" cy="2376264"/>
          </a:xfrm>
        </p:spPr>
        <p:txBody>
          <a:bodyPr>
            <a:normAutofit/>
          </a:bodyPr>
          <a:lstStyle/>
          <a:p>
            <a:pPr marL="60959" indent="0">
              <a:buNone/>
            </a:pPr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ЖОСПАР</a:t>
            </a:r>
          </a:p>
          <a:p>
            <a:pPr marL="60959" indent="0">
              <a:lnSpc>
                <a:spcPct val="150000"/>
              </a:lnSpc>
              <a:buNone/>
            </a:pPr>
            <a:r>
              <a:rPr lang="kk-KZ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Интегралдық функционал.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9833" indent="-300567">
              <a:lnSpc>
                <a:spcPct val="150000"/>
              </a:lnSpc>
              <a:buNone/>
            </a:pPr>
            <a:r>
              <a:rPr lang="kk-KZ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Классикалық вариациялық есептің мысалдары. 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9833" indent="-300567">
              <a:lnSpc>
                <a:spcPct val="150000"/>
              </a:lnSpc>
              <a:buNone/>
            </a:pPr>
            <a:r>
              <a:rPr lang="kk-KZ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Экстремумның қажетті шарты. </a:t>
            </a:r>
          </a:p>
          <a:p>
            <a:pPr marL="359833" indent="-300567">
              <a:lnSpc>
                <a:spcPct val="150000"/>
              </a:lnSpc>
              <a:buNone/>
            </a:pPr>
            <a:r>
              <a:rPr lang="kk-KZ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Вариациялық есептеудің негізгі леммалары.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59" indent="0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13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767408" y="404664"/>
                <a:ext cx="10238581" cy="5567725"/>
              </a:xfrm>
              <a:ln>
                <a:noFill/>
              </a:ln>
            </p:spPr>
            <p:txBody>
              <a:bodyPr>
                <a:normAutofit fontScale="47500" lnSpcReduction="20000"/>
              </a:bodyPr>
              <a:lstStyle/>
              <a:p>
                <a:pPr marL="0" lvl="1" indent="0">
                  <a:lnSpc>
                    <a:spcPct val="170000"/>
                  </a:lnSpc>
                  <a:buNone/>
                </a:pPr>
                <a:br>
                  <a:rPr lang="ru-RU" sz="1400" dirty="0"/>
                </a:br>
                <a:r>
                  <a:rPr lang="kk-KZ" sz="42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ИНТЕГРАЛДЫҚ ФУНКЦИОНАЛ</a:t>
                </a:r>
              </a:p>
              <a:p>
                <a:pPr marL="0" lvl="1" indent="0">
                  <a:lnSpc>
                    <a:spcPct val="170000"/>
                  </a:lnSpc>
                  <a:buNone/>
                </a:pPr>
                <a:endParaRPr lang="ru-RU" sz="4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39184" indent="-239184">
                  <a:lnSpc>
                    <a:spcPct val="170000"/>
                  </a:lnSpc>
                  <a:buFont typeface="Wingdings" panose="05000000000000000000" pitchFamily="2" charset="2"/>
                  <a:buChar char="§"/>
                </a:pPr>
                <a:r>
                  <a:rPr lang="kk-KZ" sz="3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әрбір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3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kk-KZ" sz="3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функциясына сай келетін анықталған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𝐼</m:t>
                    </m:r>
                    <m:r>
                      <a:rPr lang="en-US" sz="3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kk-KZ" sz="3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сан мәні </a:t>
                </a:r>
                <a14:m>
                  <m:oMath xmlns:m="http://schemas.openxmlformats.org/officeDocument/2006/math">
                    <m:r>
                      <a:rPr lang="kk-KZ" sz="3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− </m:t>
                    </m:r>
                    <m:r>
                      <a:rPr lang="en-US" sz="3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3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kk-KZ" sz="3800" i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kk-KZ" sz="3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функциясына тәуелді  </a:t>
                </a:r>
                <a:r>
                  <a:rPr lang="kk-KZ" sz="3800" b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функционал</a:t>
                </a:r>
                <a:r>
                  <a:rPr lang="kk-KZ" sz="3800" b="1" i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kk-KZ" sz="3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делінеді, белгіленуі: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𝐼</m:t>
                    </m:r>
                    <m:r>
                      <a:rPr lang="en-US" sz="3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[</m:t>
                    </m:r>
                    <m:r>
                      <a:rPr lang="en-US" sz="3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en-US" sz="3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sz="3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]</m:t>
                    </m:r>
                  </m:oMath>
                </a14:m>
                <a:r>
                  <a:rPr lang="kk-KZ" sz="3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kk-KZ" sz="3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(1).</a:t>
                </a:r>
                <a:endParaRPr lang="ru-RU" sz="3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39184" indent="-239184">
                  <a:lnSpc>
                    <a:spcPct val="170000"/>
                  </a:lnSpc>
                  <a:buFont typeface="Wingdings" panose="05000000000000000000" pitchFamily="2" charset="2"/>
                  <a:buChar char="§"/>
                </a:pPr>
                <a:r>
                  <a:rPr lang="en-US" sz="3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3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) ∈</m:t>
                    </m:r>
                    <m:r>
                      <a:rPr lang="en-US" sz="3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kk-KZ" sz="3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kk-KZ" sz="3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kk-KZ" sz="3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kk-KZ" sz="3800" b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ұйғарымды функциялар класы.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:r>
                  <a:rPr lang="kk-KZ" sz="3800" b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Интегралдық функционалдар:</a:t>
                </a:r>
                <a:endParaRPr lang="en-US" sz="38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 xmlns:m="http://schemas.openxmlformats.org/officeDocument/2006/math">
                    <m:limLow>
                      <m:limLowPr>
                        <m:ctrlPr>
                          <a:rPr lang="en-US" sz="3800" i="1" dirty="0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sz="3800" i="1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groupChrPr>
                          <m:e>
                            <m:r>
                              <a:rPr lang="en-US" sz="3800" i="1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𝐼</m:t>
                            </m:r>
                            <m:r>
                              <a:rPr lang="en-US" sz="3800" i="1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[</m:t>
                            </m:r>
                            <m:r>
                              <a:rPr lang="en-US" sz="3800" i="1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3800" i="1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3800" i="1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𝑡</m:t>
                            </m:r>
                            <m:r>
                              <a:rPr lang="en-US" sz="3800" i="1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)]</m:t>
                            </m:r>
                          </m:e>
                        </m:groupChr>
                      </m:e>
                      <m:lim>
                        <m:r>
                          <a:rPr lang="en-US" sz="3800" i="1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↓</m:t>
                        </m:r>
                      </m:lim>
                    </m:limLow>
                  </m:oMath>
                </a14:m>
                <a:r>
                  <a:rPr lang="en-US" sz="3800" i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=  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US" sz="3800" i="1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sz="3800" i="1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groupChrPr>
                          <m:e>
                            <m:nary>
                              <m:naryPr>
                                <m:limLoc m:val="undOvr"/>
                                <m:ctrlPr>
                                  <a:rPr lang="en-US" sz="3800" i="1" dirty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naryPr>
                              <m:sub>
                                <m:sSub>
                                  <m:sSubPr>
                                    <m:ctrlPr>
                                      <a:rPr lang="en-US" sz="3800" i="1" dirty="0">
                                        <a:solidFill>
                                          <a:schemeClr val="tx2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800" i="1" dirty="0">
                                        <a:solidFill>
                                          <a:schemeClr val="tx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sz="3800" i="1" dirty="0">
                                        <a:solidFill>
                                          <a:schemeClr val="tx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0</m:t>
                                    </m:r>
                                  </m:sub>
                                </m:sSub>
                              </m:sub>
                              <m:sup>
                                <m:r>
                                  <a:rPr lang="en-US" sz="3800" i="1" dirty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𝑇</m:t>
                                </m:r>
                              </m:sup>
                              <m:e>
                                <m:r>
                                  <a:rPr lang="en-US" sz="3800" i="1" dirty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sz="3800" i="1" dirty="0">
                                        <a:solidFill>
                                          <a:schemeClr val="tx2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800" i="1" dirty="0">
                                        <a:solidFill>
                                          <a:schemeClr val="tx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𝑡</m:t>
                                    </m:r>
                                    <m:r>
                                      <a:rPr lang="en-US" sz="3800" i="1" dirty="0">
                                        <a:solidFill>
                                          <a:schemeClr val="tx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,</m:t>
                                    </m:r>
                                    <m:r>
                                      <a:rPr lang="en-US" sz="3800" i="1" dirty="0">
                                        <a:solidFill>
                                          <a:schemeClr val="tx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  <m:d>
                                      <m:dPr>
                                        <m:ctrlPr>
                                          <a:rPr lang="en-US" sz="3800" i="1" dirty="0">
                                            <a:solidFill>
                                              <a:schemeClr val="tx2">
                                                <a:lumMod val="7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3800" i="1" dirty="0">
                                            <a:solidFill>
                                              <a:schemeClr val="tx2">
                                                <a:lumMod val="75000"/>
                                              </a:schemeClr>
                                            </a:solidFill>
                                            <a:latin typeface="Cambria Math"/>
                                            <a:cs typeface="Arial" panose="020B0604020202020204" pitchFamily="34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  <m:r>
                                      <a:rPr lang="en-US" sz="3800" i="1" dirty="0">
                                        <a:solidFill>
                                          <a:schemeClr val="tx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,</m:t>
                                    </m:r>
                                    <m:acc>
                                      <m:accPr>
                                        <m:chr m:val="́"/>
                                        <m:ctrlPr>
                                          <a:rPr lang="en-US" sz="3800" i="1" dirty="0">
                                            <a:solidFill>
                                              <a:schemeClr val="tx2">
                                                <a:lumMod val="7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3800" i="1" dirty="0">
                                            <a:solidFill>
                                              <a:schemeClr val="tx2">
                                                <a:lumMod val="75000"/>
                                              </a:schemeClr>
                                            </a:solidFill>
                                            <a:latin typeface="Cambria Math"/>
                                            <a:cs typeface="Arial" panose="020B0604020202020204" pitchFamily="34" charset="0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  <m:r>
                                      <a:rPr lang="en-US" sz="3800" i="1" dirty="0">
                                        <a:solidFill>
                                          <a:schemeClr val="tx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 </m:t>
                                    </m:r>
                                    <m:d>
                                      <m:dPr>
                                        <m:ctrlPr>
                                          <a:rPr lang="en-US" sz="3800" i="1" dirty="0">
                                            <a:solidFill>
                                              <a:schemeClr val="tx2">
                                                <a:lumMod val="7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3800" i="1" dirty="0">
                                            <a:solidFill>
                                              <a:schemeClr val="tx2">
                                                <a:lumMod val="75000"/>
                                              </a:schemeClr>
                                            </a:solidFill>
                                            <a:latin typeface="Cambria Math"/>
                                            <a:cs typeface="Arial" panose="020B0604020202020204" pitchFamily="34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</m:e>
                                </m:d>
                                <m:r>
                                  <a:rPr lang="en-US" sz="3800" i="1" dirty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𝑑𝑡</m:t>
                                </m:r>
                              </m:e>
                            </m:nary>
                          </m:e>
                        </m:groupChr>
                      </m:e>
                      <m:lim>
                        <m:r>
                          <a:rPr lang="en-US" sz="3800" i="1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↓</m:t>
                        </m:r>
                      </m:lim>
                    </m:limLow>
                  </m:oMath>
                </a14:m>
                <a:r>
                  <a:rPr lang="en-US" sz="3800" i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    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US" sz="3800" i="1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sz="3800" i="1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groupChrPr>
                          <m:e>
                            <m:r>
                              <a:rPr lang="en-US" sz="3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3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3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𝑡</m:t>
                            </m:r>
                            <m:r>
                              <a:rPr lang="en-US" sz="3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) ∈</m:t>
                            </m:r>
                            <m:r>
                              <a:rPr lang="en-US" sz="3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</m:groupChr>
                      </m:e>
                      <m:lim>
                        <m:r>
                          <a:rPr lang="en-US" sz="3800" i="1" dirty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↓</m:t>
                        </m:r>
                      </m:lim>
                    </m:limLow>
                  </m:oMath>
                </a14:m>
                <a:endParaRPr lang="kk-KZ" sz="3800" b="1" i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70000"/>
                  </a:lnSpc>
                  <a:buNone/>
                </a:pPr>
                <a:r>
                  <a:rPr lang="kk-KZ" sz="3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функционал</a:t>
                </a:r>
                <a:endParaRPr lang="kk-KZ" sz="3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kk-K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kk-K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</a:p>
              <a:p>
                <a:pPr marL="0" indent="0">
                  <a:buNone/>
                </a:pPr>
                <a:endParaRPr lang="kk-K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kk-K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kk-K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767408" y="404664"/>
                <a:ext cx="10238581" cy="5567725"/>
              </a:xfrm>
              <a:blipFill>
                <a:blip r:embed="rId2"/>
                <a:stretch>
                  <a:fillRect l="-6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360655"/>
              </p:ext>
            </p:extLst>
          </p:nvPr>
        </p:nvGraphicFramePr>
        <p:xfrm>
          <a:off x="5513920" y="4415367"/>
          <a:ext cx="186267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9680" imgH="228600" progId="Equation.DSMT4">
                  <p:embed/>
                </p:oleObj>
              </mc:Choice>
              <mc:Fallback>
                <p:oleObj name="Equation" r:id="rId3" imgW="1396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13920" y="4415367"/>
                        <a:ext cx="186267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479746" y="4471124"/>
            <a:ext cx="1321837" cy="498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70000"/>
              </a:lnSpc>
            </a:pPr>
            <a:r>
              <a:rPr lang="kk-KZ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терминант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51784" y="4599877"/>
            <a:ext cx="2376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ұйғарымды функция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886512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551384" y="476672"/>
                <a:ext cx="4608512" cy="648072"/>
              </a:xfrm>
            </p:spPr>
            <p:txBody>
              <a:bodyPr>
                <a:normAutofit/>
              </a:bodyPr>
              <a:lstStyle/>
              <a:p>
                <a:pPr algn="l"/>
                <a:r>
                  <a:rPr lang="kk-KZ" sz="2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ҚИСЫҚТАРДЫҢ </a:t>
                </a:r>
                <a14:m>
                  <m:oMath xmlns:m="http://schemas.openxmlformats.org/officeDocument/2006/math">
                    <m:r>
                      <a:rPr lang="kk-KZ" sz="2000" b="1">
                        <a:solidFill>
                          <a:srgbClr val="C0000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𝛆</m:t>
                    </m:r>
                  </m:oMath>
                </a14:m>
                <a:r>
                  <a:rPr lang="ru-RU" sz="2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-АЙМАҚТАРЫ</a:t>
                </a: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51384" y="476672"/>
                <a:ext cx="4608512" cy="648072"/>
              </a:xfrm>
              <a:blipFill>
                <a:blip r:embed="rId2"/>
                <a:stretch>
                  <a:fillRect l="-13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79377" y="1772816"/>
                <a:ext cx="6336704" cy="3443468"/>
              </a:xfrm>
            </p:spPr>
            <p:txBody>
              <a:bodyPr>
                <a:noAutofit/>
              </a:bodyPr>
              <a:lstStyle/>
              <a:p>
                <a:pPr marL="239184" indent="-239184">
                  <a:lnSpc>
                    <a:spcPct val="160000"/>
                  </a:lnSpc>
                  <a:buFont typeface="Wingdings" panose="05000000000000000000" pitchFamily="2" charset="2"/>
                  <a:buChar char="§"/>
                </a:pP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функцияның аз өсімшесіне функционалдың аз өсімшесі сәйкес келсе онда</a:t>
                </a:r>
                <a:r>
                  <a:rPr lang="kk-KZ" sz="1800" b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lnSpc>
                    <a:spcPct val="160000"/>
                  </a:lnSpc>
                  <a:buNone/>
                </a:pPr>
                <a14:m>
                  <m:oMath xmlns:m="http://schemas.openxmlformats.org/officeDocument/2006/math">
                    <m:r>
                      <a:rPr lang="kk-KZ" sz="1800" b="0" i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kk-KZ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I</m:t>
                    </m:r>
                    <m:d>
                      <m:dPr>
                        <m:begChr m:val="["/>
                        <m:endChr m:val="]"/>
                        <m:ctrlPr>
                          <a:rPr lang="kk-KZ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kk-KZ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x</m:t>
                        </m:r>
                        <m:d>
                          <m:dPr>
                            <m:ctrlPr>
                              <a:rPr lang="ru-RU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kk-KZ" sz="180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t</m:t>
                            </m:r>
                          </m:e>
                        </m:d>
                      </m:e>
                    </m:d>
                    <m:r>
                      <a:rPr lang="kk-KZ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∈</m:t>
                    </m:r>
                    <m:sSup>
                      <m:sSupPr>
                        <m:ctrlPr>
                          <a:rPr lang="ru-RU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kk-KZ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C</m:t>
                        </m:r>
                      </m:e>
                      <m:sup>
                        <m:r>
                          <a:rPr lang="kk-KZ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0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kk-KZ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kk-KZ" sz="180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t</m:t>
                            </m:r>
                          </m:e>
                          <m:sub>
                            <m:r>
                              <a:rPr lang="kk-KZ" sz="180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kk-KZ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kk-KZ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T</m:t>
                        </m:r>
                      </m:e>
                    </m:d>
                    <m:r>
                      <a:rPr lang="kk-KZ" sz="1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                                                                 </m:t>
                    </m:r>
                    <m:r>
                      <a:rPr lang="ru-RU" sz="1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kk-KZ" sz="1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ru-RU" sz="1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kk-KZ" sz="1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kk-KZ" sz="18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e>
                    </m:d>
                  </m:oMath>
                </a14:m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lnSpc>
                    <a:spcPct val="16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ru-RU" sz="1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kk-KZ" sz="180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x</m:t>
                              </m:r>
                              <m:r>
                                <a:rPr lang="kk-KZ" sz="180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kk-KZ" sz="180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t</m:t>
                              </m:r>
                              <m:r>
                                <a:rPr lang="kk-KZ" sz="180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</m:d>
                        </m:e>
                        <m:sub>
                          <m:r>
                            <a:rPr lang="kk-KZ" sz="1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kk-KZ" sz="18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ru-RU" sz="1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ru-RU" sz="1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kk-KZ" sz="180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max</m:t>
                              </m:r>
                            </m:e>
                            <m:lim>
                              <m:r>
                                <m:rPr>
                                  <m:sty m:val="p"/>
                                </m:rPr>
                                <a:rPr lang="kk-KZ" sz="180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t</m:t>
                              </m:r>
                              <m:r>
                                <a:rPr lang="kk-KZ" sz="180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∈[</m:t>
                              </m:r>
                              <m:sSub>
                                <m:sSubPr>
                                  <m:ctrlPr>
                                    <a:rPr lang="ru-RU" sz="1800" i="1">
                                      <a:solidFill>
                                        <a:schemeClr val="tx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kk-KZ" sz="1800">
                                      <a:solidFill>
                                        <a:schemeClr val="tx2">
                                          <a:lumMod val="75000"/>
                                        </a:schemeClr>
                                      </a:solidFill>
                                      <a:latin typeface="Cambria Math"/>
                                    </a:rPr>
                                    <m:t>t</m:t>
                                  </m:r>
                                </m:e>
                                <m:sub>
                                  <m:r>
                                    <a:rPr lang="kk-KZ" sz="1800">
                                      <a:solidFill>
                                        <a:schemeClr val="tx2">
                                          <a:lumMod val="75000"/>
                                        </a:schemeClr>
                                      </a:solidFill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kk-KZ" sz="180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m:rPr>
                                  <m:sty m:val="p"/>
                                </m:rPr>
                                <a:rPr lang="kk-KZ" sz="180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T</m:t>
                              </m:r>
                              <m:r>
                                <a:rPr lang="kk-KZ" sz="180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]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ru-RU" sz="1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kk-KZ" sz="180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x</m:t>
                              </m:r>
                              <m:r>
                                <a:rPr lang="kk-KZ" sz="180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kk-KZ" sz="180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t</m:t>
                              </m:r>
                              <m:r>
                                <a:rPr lang="kk-KZ" sz="180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</m:d>
                          <m:r>
                            <a:rPr lang="kk-KZ" sz="18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                                                           </m:t>
                          </m:r>
                          <m:r>
                            <a:rPr lang="ru-RU" sz="18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kk-KZ" sz="18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(3)</m:t>
                          </m:r>
                        </m:e>
                      </m:func>
                    </m:oMath>
                  </m:oMathPara>
                </a14:m>
                <a:endParaRPr lang="ru-RU" sz="18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39184" indent="-239184">
                  <a:lnSpc>
                    <a:spcPct val="160000"/>
                  </a:lnSpc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kk-KZ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x</m:t>
                    </m:r>
                    <m:r>
                      <a:rPr lang="kk-KZ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kk-KZ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t</m:t>
                    </m:r>
                    <m:r>
                      <a:rPr lang="kk-KZ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)∈</m:t>
                    </m:r>
                    <m:sSup>
                      <m:sSupPr>
                        <m:ctrlPr>
                          <a:rPr lang="ru-RU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kk-KZ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C</m:t>
                        </m:r>
                      </m:e>
                      <m:sup>
                        <m:r>
                          <a:rPr lang="kk-KZ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kk-KZ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[</m:t>
                    </m:r>
                    <m:sSub>
                      <m:sSubPr>
                        <m:ctrlPr>
                          <a:rPr lang="ru-RU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kk-KZ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t</m:t>
                        </m:r>
                      </m:e>
                      <m:sub>
                        <m:r>
                          <a:rPr lang="kk-KZ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kk-KZ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,</m:t>
                    </m:r>
                    <m:r>
                      <m:rPr>
                        <m:sty m:val="p"/>
                      </m:rPr>
                      <a:rPr lang="kk-KZ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T</m:t>
                    </m:r>
                    <m:r>
                      <a:rPr lang="kk-KZ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]</m:t>
                    </m:r>
                  </m:oMath>
                </a14:m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қисығының </a:t>
                </a:r>
                <a:r>
                  <a:rPr lang="kk-KZ" sz="1800" b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нөлінші реттегі </a:t>
                </a:r>
                <a14:m>
                  <m:oMath xmlns:m="http://schemas.openxmlformats.org/officeDocument/2006/math">
                    <m:r>
                      <a:rPr lang="kk-KZ" sz="1800" b="1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𝜺</m:t>
                    </m:r>
                  </m:oMath>
                </a14:m>
                <a:r>
                  <a:rPr lang="kk-KZ" sz="1800" b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-аймағы</a:t>
                </a:r>
              </a:p>
              <a:p>
                <a:pPr marL="0" indent="0">
                  <a:lnSpc>
                    <a:spcPct val="160000"/>
                  </a:lnSpc>
                  <a:buNone/>
                </a:pPr>
                <a:r>
                  <a:rPr lang="ru-RU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ru-RU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kk-KZ" sz="180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x</m:t>
                            </m:r>
                            <m:r>
                              <a:rPr lang="kk-KZ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ru-RU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kk-KZ" sz="180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x</m:t>
                                </m:r>
                              </m:e>
                              <m:sup>
                                <m:r>
                                  <a:rPr lang="kk-KZ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kk-KZ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kk-KZ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ru-RU" sz="1800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ru-RU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kk-KZ" sz="180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max</m:t>
                            </m:r>
                          </m:e>
                          <m:lim>
                            <m:r>
                              <m:rPr>
                                <m:sty m:val="p"/>
                              </m:rPr>
                              <a:rPr lang="kk-KZ" sz="180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t</m:t>
                            </m:r>
                            <m:r>
                              <a:rPr lang="kk-KZ" sz="180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∈[</m:t>
                            </m:r>
                            <m:sSub>
                              <m:sSubPr>
                                <m:ctrlPr>
                                  <a:rPr lang="ru-RU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kk-KZ" sz="180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t</m:t>
                                </m:r>
                              </m:e>
                              <m:sub>
                                <m:r>
                                  <a:rPr lang="kk-KZ" sz="180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kk-KZ" sz="180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lang="kk-KZ" sz="180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T</m:t>
                            </m:r>
                            <m:r>
                              <a:rPr lang="kk-KZ" sz="180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]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ru-RU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kk-KZ" sz="180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x</m:t>
                            </m:r>
                            <m:d>
                              <m:dPr>
                                <m:ctrlPr>
                                  <a:rPr lang="ru-RU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kk-KZ" sz="180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t</m:t>
                                </m:r>
                              </m:e>
                            </m:d>
                            <m:r>
                              <a:rPr lang="kk-KZ" sz="1800" i="1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ru-RU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kk-KZ" sz="180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x</m:t>
                                </m:r>
                              </m:e>
                              <m:sup>
                                <m:r>
                                  <a:rPr lang="kk-KZ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∗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ru-RU" sz="1800" i="1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kk-KZ" sz="180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t</m:t>
                                </m:r>
                              </m:e>
                            </m:d>
                          </m:e>
                        </m:d>
                        <m:r>
                          <a:rPr lang="kk-KZ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&lt;</m:t>
                        </m:r>
                        <m:r>
                          <m:rPr>
                            <m:sty m:val="p"/>
                          </m:rPr>
                          <a:rPr lang="kk-KZ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ε</m:t>
                        </m:r>
                        <m:r>
                          <a:rPr lang="kk-KZ" sz="180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,</m:t>
                        </m:r>
                      </m:e>
                    </m:func>
                  </m:oMath>
                </a14:m>
                <a:r>
                  <a:rPr lang="ru-RU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kk-KZ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ε</m:t>
                    </m:r>
                    <m:r>
                      <a:rPr lang="kk-KZ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&gt;0</m:t>
                    </m:r>
                    <m:r>
                      <a:rPr lang="kk-KZ" sz="1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kk-KZ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const</m:t>
                    </m:r>
                    <m:r>
                      <a:rPr lang="kk-KZ" sz="18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.</m:t>
                    </m:r>
                  </m:oMath>
                </a14:m>
                <a:r>
                  <a:rPr lang="en-US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kk-KZ" sz="1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kk-KZ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(4)</a:t>
                </a:r>
                <a:endParaRPr lang="ru-RU" sz="1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60000"/>
                  </a:lnSpc>
                  <a:buNone/>
                </a:pPr>
                <a:endParaRPr lang="kk-KZ" sz="1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60000"/>
                  </a:lnSpc>
                  <a:buNone/>
                </a:pPr>
                <a:endParaRPr lang="kk-KZ" sz="18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60000"/>
                  </a:lnSpc>
                  <a:buNone/>
                </a:pPr>
                <a:endParaRPr lang="ru-RU" sz="18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9377" y="1772816"/>
                <a:ext cx="6336704" cy="3443468"/>
              </a:xfrm>
              <a:blipFill>
                <a:blip r:embed="rId3"/>
                <a:stretch>
                  <a:fillRect l="-6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9336359" y="4757305"/>
            <a:ext cx="23762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dspace.spbu.ru</a:t>
            </a:r>
            <a:endParaRPr lang="ru-RU" sz="8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39" t="6980" r="26550"/>
          <a:stretch/>
        </p:blipFill>
        <p:spPr>
          <a:xfrm>
            <a:off x="7176120" y="1988840"/>
            <a:ext cx="3350322" cy="284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83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/>
              <p:cNvSpPr>
                <a:spLocks noGrp="1"/>
              </p:cNvSpPr>
              <p:nvPr>
                <p:ph idx="1"/>
              </p:nvPr>
            </p:nvSpPr>
            <p:spPr>
              <a:xfrm>
                <a:off x="581255" y="2132856"/>
                <a:ext cx="5760000" cy="1972811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70000"/>
                  </a:lnSpc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kk-KZ" sz="1800">
                        <a:solidFill>
                          <a:srgbClr val="002060"/>
                        </a:solidFill>
                        <a:latin typeface="Cambria Math"/>
                      </a:rPr>
                      <m:t>x</m:t>
                    </m:r>
                    <m:r>
                      <a:rPr lang="kk-KZ" sz="1800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kk-KZ" sz="1800">
                        <a:solidFill>
                          <a:srgbClr val="002060"/>
                        </a:solidFill>
                        <a:latin typeface="Cambria Math"/>
                      </a:rPr>
                      <m:t>t</m:t>
                    </m:r>
                    <m:r>
                      <a:rPr lang="kk-KZ" sz="1800">
                        <a:solidFill>
                          <a:srgbClr val="002060"/>
                        </a:solidFill>
                        <a:latin typeface="Cambria Math"/>
                      </a:rPr>
                      <m:t>)∈</m:t>
                    </m:r>
                    <m:sSup>
                      <m:sSupPr>
                        <m:ctrlPr>
                          <a:rPr lang="ru-RU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kk-KZ" sz="1800">
                            <a:solidFill>
                              <a:srgbClr val="002060"/>
                            </a:solidFill>
                            <a:latin typeface="Cambria Math"/>
                          </a:rPr>
                          <m:t>C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kk-KZ" sz="1800">
                            <a:solidFill>
                              <a:srgbClr val="002060"/>
                            </a:solidFill>
                            <a:latin typeface="Cambria Math"/>
                          </a:rPr>
                          <m:t>n</m:t>
                        </m:r>
                      </m:sup>
                    </m:sSup>
                    <m:r>
                      <a:rPr lang="kk-KZ" sz="1800">
                        <a:solidFill>
                          <a:srgbClr val="002060"/>
                        </a:solidFill>
                        <a:latin typeface="Cambria Math"/>
                      </a:rPr>
                      <m:t>[</m:t>
                    </m:r>
                    <m:sSub>
                      <m:sSubPr>
                        <m:ctrlPr>
                          <a:rPr lang="ru-RU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kk-KZ" sz="1800">
                            <a:solidFill>
                              <a:srgbClr val="002060"/>
                            </a:solidFill>
                            <a:latin typeface="Cambria Math"/>
                          </a:rPr>
                          <m:t>t</m:t>
                        </m:r>
                      </m:e>
                      <m:sub>
                        <m:r>
                          <a:rPr lang="kk-KZ" sz="1800">
                            <a:solidFill>
                              <a:srgbClr val="002060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kk-KZ" sz="180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r>
                      <m:rPr>
                        <m:sty m:val="p"/>
                      </m:rPr>
                      <a:rPr lang="kk-KZ" sz="1800">
                        <a:solidFill>
                          <a:srgbClr val="002060"/>
                        </a:solidFill>
                        <a:latin typeface="Cambria Math"/>
                      </a:rPr>
                      <m:t>T</m:t>
                    </m:r>
                    <m:r>
                      <a:rPr lang="kk-KZ" sz="1800">
                        <a:solidFill>
                          <a:srgbClr val="002060"/>
                        </a:solidFill>
                        <a:latin typeface="Cambria Math"/>
                      </a:rPr>
                      <m:t>]</m:t>
                    </m:r>
                  </m:oMath>
                </a14:m>
                <a:r>
                  <a:rPr lang="kk-KZ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қисығының</a:t>
                </a:r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n-</a:t>
                </a:r>
                <a:r>
                  <a:rPr lang="kk-KZ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ші  реттегі </a:t>
                </a:r>
                <a14:m>
                  <m:oMath xmlns:m="http://schemas.openxmlformats.org/officeDocument/2006/math">
                    <m:r>
                      <a:rPr lang="kk-KZ" sz="1800" b="1" i="1">
                        <a:solidFill>
                          <a:srgbClr val="002060"/>
                        </a:solidFill>
                        <a:latin typeface="Cambria Math"/>
                      </a:rPr>
                      <m:t>𝜺</m:t>
                    </m:r>
                  </m:oMath>
                </a14:m>
                <a:r>
                  <a:rPr lang="kk-KZ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-аймағы</a:t>
                </a:r>
                <a:endParaRPr lang="ru-RU" sz="1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ru-RU" sz="18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kk-KZ" sz="180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x</m:t>
                            </m:r>
                            <m:r>
                              <a:rPr lang="kk-KZ" sz="180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ru-RU" sz="18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kk-KZ" sz="180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x</m:t>
                                </m:r>
                              </m:e>
                              <m:sup>
                                <m:r>
                                  <a:rPr lang="kk-KZ" sz="1800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kk-KZ" sz="1800">
                            <a:solidFill>
                              <a:srgbClr val="002060"/>
                            </a:solidFill>
                            <a:latin typeface="Cambria Math"/>
                          </a:rPr>
                          <m:t>n</m:t>
                        </m:r>
                      </m:sub>
                    </m:sSub>
                    <m:r>
                      <a:rPr lang="kk-KZ" sz="180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ru-RU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ru-RU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kk-KZ" sz="1800">
                            <a:solidFill>
                              <a:srgbClr val="002060"/>
                            </a:solidFill>
                            <a:latin typeface="Cambria Math"/>
                          </a:rPr>
                          <m:t>i</m:t>
                        </m:r>
                        <m:r>
                          <a:rPr lang="kk-KZ" sz="1800">
                            <a:solidFill>
                              <a:srgbClr val="002060"/>
                            </a:solidFill>
                            <a:latin typeface="Cambria Math"/>
                          </a:rPr>
                          <m:t>=0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kk-KZ" sz="1800">
                            <a:solidFill>
                              <a:srgbClr val="002060"/>
                            </a:solidFill>
                            <a:latin typeface="Cambria Math"/>
                          </a:rPr>
                          <m:t>n</m:t>
                        </m:r>
                      </m:sup>
                      <m:e>
                        <m:func>
                          <m:funcPr>
                            <m:ctrlPr>
                              <a:rPr lang="ru-RU" sz="18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ru-RU" sz="18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kk-KZ" sz="180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m:rPr>
                                    <m:sty m:val="p"/>
                                  </m:rPr>
                                  <a:rPr lang="kk-KZ" sz="180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t</m:t>
                                </m:r>
                                <m:r>
                                  <a:rPr lang="kk-KZ" sz="180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∈[</m:t>
                                </m:r>
                                <m:sSub>
                                  <m:sSubPr>
                                    <m:ctrlPr>
                                      <a:rPr lang="ru-RU" sz="1800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kk-KZ" sz="1800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t</m:t>
                                    </m:r>
                                  </m:e>
                                  <m:sub>
                                    <m:r>
                                      <a:rPr lang="kk-KZ" sz="1800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kk-KZ" sz="180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,</m:t>
                                </m:r>
                                <m:r>
                                  <m:rPr>
                                    <m:sty m:val="p"/>
                                  </m:rPr>
                                  <a:rPr lang="kk-KZ" sz="180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T</m:t>
                                </m:r>
                                <m:r>
                                  <a:rPr lang="kk-KZ" sz="180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]</m:t>
                                </m:r>
                              </m:lim>
                            </m:limLow>
                          </m:fName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ru-RU" sz="18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ru-RU" sz="1800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kk-KZ" sz="1800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x</m:t>
                                    </m:r>
                                  </m:e>
                                  <m:sup>
                                    <m:r>
                                      <a:rPr lang="kk-KZ" sz="1800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kk-KZ" sz="1800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𝑖</m:t>
                                    </m:r>
                                    <m:r>
                                      <a:rPr lang="kk-KZ" sz="1800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ru-RU" sz="1800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kk-KZ" sz="1800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t</m:t>
                                    </m:r>
                                  </m:e>
                                </m:d>
                                <m:r>
                                  <a:rPr lang="kk-KZ" sz="1800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ru-RU" sz="1800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p>
                                      <m:sSupPr>
                                        <m:ctrlPr>
                                          <a:rPr lang="ru-RU" sz="1800" i="1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kk-KZ" sz="1800">
                                            <a:solidFill>
                                              <a:srgbClr val="002060"/>
                                            </a:solidFill>
                                            <a:latin typeface="Cambria Math"/>
                                          </a:rPr>
                                          <m:t>x</m:t>
                                        </m:r>
                                      </m:e>
                                      <m:sup>
                                        <m:r>
                                          <a:rPr lang="kk-KZ" sz="1800" i="1">
                                            <a:solidFill>
                                              <a:srgbClr val="002060"/>
                                            </a:solidFill>
                                            <a:latin typeface="Cambria Math"/>
                                          </a:rPr>
                                          <m:t>(</m:t>
                                        </m:r>
                                        <m:r>
                                          <a:rPr lang="kk-KZ" sz="1800" i="1">
                                            <a:solidFill>
                                              <a:srgbClr val="002060"/>
                                            </a:solidFill>
                                            <a:latin typeface="Cambria Math"/>
                                          </a:rPr>
                                          <m:t>𝑖</m:t>
                                        </m:r>
                                        <m:r>
                                          <a:rPr lang="kk-KZ" sz="1800" i="1">
                                            <a:solidFill>
                                              <a:srgbClr val="002060"/>
                                            </a:solidFill>
                                            <a:latin typeface="Cambria Math"/>
                                          </a:rPr>
                                          <m:t>)</m:t>
                                        </m:r>
                                      </m:sup>
                                    </m:sSup>
                                  </m:e>
                                  <m:sup>
                                    <m:r>
                                      <a:rPr lang="kk-KZ" sz="1800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∗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ru-RU" sz="1800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kk-KZ" sz="1800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t</m:t>
                                    </m:r>
                                  </m:e>
                                </m:d>
                              </m:e>
                            </m:d>
                          </m:e>
                        </m:func>
                      </m:e>
                    </m:nary>
                  </m:oMath>
                </a14:m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kk-KZ" sz="1800">
                        <a:solidFill>
                          <a:srgbClr val="002060"/>
                        </a:solidFill>
                        <a:latin typeface="Cambria Math"/>
                      </a:rPr>
                      <m:t>&lt;</m:t>
                    </m:r>
                    <m:r>
                      <m:rPr>
                        <m:sty m:val="p"/>
                      </m:rPr>
                      <a:rPr lang="kk-KZ" sz="1800">
                        <a:solidFill>
                          <a:srgbClr val="002060"/>
                        </a:solidFill>
                        <a:latin typeface="Cambria Math"/>
                      </a:rPr>
                      <m:t>ε</m:t>
                    </m:r>
                  </m:oMath>
                </a14:m>
                <a:r>
                  <a:rPr lang="kk-KZ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kk-KZ" sz="1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kk-KZ" sz="1800">
                        <a:solidFill>
                          <a:srgbClr val="002060"/>
                        </a:solidFill>
                        <a:latin typeface="Cambria Math"/>
                      </a:rPr>
                      <m:t>ε</m:t>
                    </m:r>
                    <m:r>
                      <a:rPr lang="kk-KZ" sz="1800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kk-KZ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const.                      </a:t>
                </a:r>
                <a:r>
                  <a:rPr lang="kk-KZ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</a:t>
                </a:r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kk-KZ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kk-KZ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(5)</a:t>
                </a:r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:endParaRPr lang="ru-RU" sz="1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70000"/>
                  </a:lnSpc>
                  <a:buNone/>
                </a:pPr>
                <a:endParaRPr lang="ru-RU" sz="18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70000"/>
                  </a:lnSpc>
                  <a:buNone/>
                </a:pPr>
                <a:r>
                  <a:rPr lang="ru-RU" sz="1800" dirty="0">
                    <a:solidFill>
                      <a:schemeClr val="bg1">
                        <a:lumMod val="75000"/>
                      </a:schemeClr>
                    </a:solidFill>
                    <a:latin typeface="Arial" panose="020B0604020202020204" pitchFamily="34" charset="0"/>
                    <a:ea typeface="+mn-lt"/>
                    <a:cs typeface="Arial" panose="020B0604020202020204" pitchFamily="34" charset="0"/>
                  </a:rPr>
    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  </a:r>
              </a:p>
              <a:p>
                <a:pPr marL="0" indent="0" algn="ctr">
                  <a:lnSpc>
                    <a:spcPct val="170000"/>
                  </a:lnSpc>
                  <a:buNone/>
                </a:pPr>
                <a:endParaRPr lang="ru-RU" sz="18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70000"/>
                  </a:lnSpc>
                  <a:buNone/>
                </a:pPr>
                <a:endParaRPr lang="ru-RU" sz="18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70000"/>
                  </a:lnSpc>
                  <a:buNone/>
                </a:pPr>
                <a:endParaRPr lang="ru-RU" sz="18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70000"/>
                  </a:lnSpc>
                  <a:buNone/>
                </a:pPr>
                <a:endParaRPr lang="ru-RU" sz="18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70000"/>
                  </a:lnSpc>
                  <a:buNone/>
                </a:pPr>
                <a:endParaRPr lang="ru-RU" sz="18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70000"/>
                  </a:lnSpc>
                  <a:buNone/>
                </a:pPr>
                <a:endParaRPr lang="ru-RU" sz="18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70000"/>
                  </a:lnSpc>
                  <a:buNone/>
                </a:pPr>
                <a:endParaRPr lang="ru-RU" sz="18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70000"/>
                  </a:lnSpc>
                  <a:buNone/>
                </a:pPr>
                <a:endParaRPr lang="ru-RU" sz="18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70000"/>
                  </a:lnSpc>
                  <a:buNone/>
                </a:pPr>
                <a:endParaRPr lang="ru-RU" sz="18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70000"/>
                  </a:lnSpc>
                  <a:buNone/>
                </a:pPr>
                <a:endParaRPr lang="ru-RU" sz="18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70000"/>
                  </a:lnSpc>
                  <a:buNone/>
                </a:pPr>
                <a:endParaRPr lang="ru-RU" sz="18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70000"/>
                  </a:lnSpc>
                  <a:buNone/>
                </a:pPr>
                <a:endParaRPr lang="ru-RU" sz="18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70000"/>
                  </a:lnSpc>
                  <a:buNone/>
                </a:pPr>
                <a:endParaRPr lang="ru-RU" sz="18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70000"/>
                  </a:lnSpc>
                  <a:buNone/>
                </a:pPr>
                <a:endParaRPr lang="ru-RU" sz="18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70000"/>
                  </a:lnSpc>
                  <a:buNone/>
                </a:pPr>
                <a:endParaRPr lang="ru-RU" sz="18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70000"/>
                  </a:lnSpc>
                  <a:buNone/>
                </a:pPr>
                <a:endParaRPr lang="ru-RU" sz="18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70000"/>
                  </a:lnSpc>
                  <a:buNone/>
                </a:pPr>
                <a:endParaRPr lang="ru-RU" sz="18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70000"/>
                  </a:lnSpc>
                  <a:buNone/>
                </a:pPr>
                <a:r>
                  <a:rPr lang="ru-RU" sz="1800" dirty="0">
                    <a:solidFill>
                      <a:schemeClr val="bg1">
                        <a:lumMod val="75000"/>
                      </a:schemeClr>
                    </a:solidFill>
                    <a:latin typeface="Arial" panose="020B0604020202020204" pitchFamily="34" charset="0"/>
                    <a:ea typeface="+mn-lt"/>
                    <a:cs typeface="Arial" panose="020B0604020202020204" pitchFamily="34" charset="0"/>
                  </a:rPr>
    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  </a:r>
                <a:r>
                  <a:rPr lang="ru-RU" sz="180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:endParaRPr lang="kk-KZ" sz="1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255" y="2132856"/>
                <a:ext cx="5760000" cy="1972811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581255" y="673506"/>
                <a:ext cx="5760000" cy="857250"/>
              </a:xfrm>
            </p:spPr>
            <p:txBody>
              <a:bodyPr>
                <a:normAutofit/>
              </a:bodyPr>
              <a:lstStyle/>
              <a:p>
                <a:pPr algn="l"/>
                <a:r>
                  <a:rPr lang="kk-KZ" sz="2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ҚИСЫҚТАРДЫҢ </a:t>
                </a:r>
                <a14:m>
                  <m:oMath xmlns:m="http://schemas.openxmlformats.org/officeDocument/2006/math">
                    <m:r>
                      <a:rPr lang="kk-KZ" sz="2000" b="1">
                        <a:solidFill>
                          <a:srgbClr val="C0000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𝛆</m:t>
                    </m:r>
                  </m:oMath>
                </a14:m>
                <a:r>
                  <a:rPr lang="ru-RU" sz="2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-АЙМАҚТАРЫ</a:t>
                </a:r>
                <a:endParaRPr lang="ru-RU" sz="20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81255" y="673506"/>
                <a:ext cx="5760000" cy="857250"/>
              </a:xfrm>
              <a:blipFill>
                <a:blip r:embed="rId3"/>
                <a:stretch>
                  <a:fillRect l="-1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1556792"/>
            <a:ext cx="3816350" cy="330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36E3610-384D-D9D2-392C-A0995F5E4EE4}"/>
              </a:ext>
            </a:extLst>
          </p:cNvPr>
          <p:cNvSpPr/>
          <p:nvPr/>
        </p:nvSpPr>
        <p:spPr>
          <a:xfrm>
            <a:off x="9408368" y="4883032"/>
            <a:ext cx="23762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dspace.spbu.ru</a:t>
            </a:r>
            <a:endParaRPr lang="ru-RU" sz="8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16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54F2D5-73F5-F5A2-EAF1-6BE5A2CDB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028" y="731832"/>
            <a:ext cx="10238928" cy="562075"/>
          </a:xfrm>
        </p:spPr>
        <p:txBody>
          <a:bodyPr>
            <a:noAutofit/>
          </a:bodyPr>
          <a:lstStyle/>
          <a:p>
            <a:pPr algn="l"/>
            <a:b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ВАРИАЦИЯЛЫҚ ЕСЕПТІҢ ҚОЙЫЛУЫ</a:t>
            </a:r>
            <a:br>
              <a:rPr lang="ru-RU" sz="2000" dirty="0">
                <a:solidFill>
                  <a:srgbClr val="C00000"/>
                </a:solidFill>
              </a:rPr>
            </a:br>
            <a:endParaRPr lang="ru-RU" sz="20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04028" y="1988840"/>
                <a:ext cx="5924020" cy="2260843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kk-KZ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Интегралдық</a:t>
                </a:r>
                <a:r>
                  <a:rPr lang="kk-KZ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kk-KZ" sz="1800">
                        <a:solidFill>
                          <a:srgbClr val="002060"/>
                        </a:solidFill>
                        <a:latin typeface="Cambria Math"/>
                      </a:rPr>
                      <m:t>I</m:t>
                    </m:r>
                    <m:r>
                      <a:rPr lang="kk-KZ" sz="1800">
                        <a:solidFill>
                          <a:srgbClr val="002060"/>
                        </a:solidFill>
                        <a:latin typeface="Cambria Math"/>
                      </a:rPr>
                      <m:t>[</m:t>
                    </m:r>
                    <m:r>
                      <m:rPr>
                        <m:sty m:val="p"/>
                      </m:rPr>
                      <a:rPr lang="kk-KZ" sz="1800">
                        <a:solidFill>
                          <a:srgbClr val="002060"/>
                        </a:solidFill>
                        <a:latin typeface="Cambria Math"/>
                      </a:rPr>
                      <m:t>x</m:t>
                    </m:r>
                    <m:d>
                      <m:dPr>
                        <m:ctrlPr>
                          <a:rPr lang="ru-RU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kk-KZ" sz="1800">
                            <a:solidFill>
                              <a:srgbClr val="002060"/>
                            </a:solidFill>
                            <a:latin typeface="Cambria Math"/>
                          </a:rPr>
                          <m:t>t</m:t>
                        </m:r>
                      </m:e>
                    </m:d>
                    <m:r>
                      <a:rPr lang="kk-KZ" sz="1800">
                        <a:solidFill>
                          <a:srgbClr val="002060"/>
                        </a:solidFill>
                        <a:latin typeface="Cambria Math"/>
                      </a:rPr>
                      <m:t>]</m:t>
                    </m:r>
                  </m:oMath>
                </a14:m>
                <a:r>
                  <a:rPr lang="kk-KZ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функционалының </a:t>
                </a:r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kk-KZ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экстремумын табу </a:t>
                </a:r>
                <a:r>
                  <a:rPr lang="kk-KZ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вариациялық есептеу </a:t>
                </a:r>
                <a:r>
                  <a:rPr lang="kk-KZ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деп аталады.</a:t>
                </a:r>
                <a:r>
                  <a:rPr lang="kk-KZ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kk-KZ" sz="1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68288" indent="-268288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kk-KZ" sz="18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ru-RU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18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k-KZ" sz="18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kk-KZ" sz="18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kk-KZ" sz="1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k-KZ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kk-KZ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kk-KZ" sz="1800" b="0" i="0" smtClean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ru-RU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kk-KZ" sz="1800" i="1">
                        <a:solidFill>
                          <a:srgbClr val="002060"/>
                        </a:solidFill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ru-RU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kk-KZ" sz="18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k-KZ" sz="1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180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:r>
                  <a:rPr lang="kk-KZ" sz="180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:r>
                  <a:rPr lang="ru-RU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kk-KZ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ru-RU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kk-KZ" sz="1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68288" indent="-268288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1800" i="1" smtClean="0">
                        <a:solidFill>
                          <a:srgbClr val="002060"/>
                        </a:solidFill>
                        <a:latin typeface="Cambria Math"/>
                      </a:rPr>
                      <m:t>𝐼</m:t>
                    </m:r>
                    <m:r>
                      <a:rPr lang="en-US" sz="1800" i="1" smtClean="0">
                        <a:solidFill>
                          <a:srgbClr val="002060"/>
                        </a:solidFill>
                        <a:latin typeface="Cambria Math"/>
                      </a:rPr>
                      <m:t>[</m:t>
                    </m:r>
                    <m:r>
                      <a:rPr lang="en-US" sz="1800" i="1" smtClean="0">
                        <a:solidFill>
                          <a:srgbClr val="002060"/>
                        </a:solidFill>
                        <a:latin typeface="Cambria Math"/>
                      </a:rPr>
                      <m:t>𝑥</m:t>
                    </m:r>
                    <m:r>
                      <a:rPr lang="en-US" sz="1800" i="1" smtClean="0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r>
                      <a:rPr lang="en-US" sz="1800" i="1" smtClean="0">
                        <a:solidFill>
                          <a:srgbClr val="002060"/>
                        </a:solidFill>
                        <a:latin typeface="Cambria Math"/>
                      </a:rPr>
                      <m:t>𝑡</m:t>
                    </m:r>
                    <m:r>
                      <a:rPr lang="en-US" sz="1800" i="1" smtClean="0">
                        <a:solidFill>
                          <a:srgbClr val="002060"/>
                        </a:solidFill>
                        <a:latin typeface="Cambria Math"/>
                      </a:rPr>
                      <m:t>)]</m:t>
                    </m:r>
                  </m:oMath>
                </a14:m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18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sub>
                      <m:sup>
                        <m:r>
                          <a:rPr lang="en-US" sz="1800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𝑇</m:t>
                        </m:r>
                      </m:sup>
                      <m:e>
                        <m:rad>
                          <m:radPr>
                            <m:degHide m:val="on"/>
                            <m:ctrlP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1+</m:t>
                            </m:r>
                            <m:sSup>
                              <m:sSupPr>
                                <m:ctrlPr>
                                  <a:rPr lang="en-US" sz="180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́"/>
                                    <m:ctrlPr>
                                      <a:rPr lang="en-US" sz="180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 dirty="0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en-US" sz="1800" i="1" dirty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brk m:alnAt="24"/>
                              </m:rP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rad>
                      </m:e>
                    </m:nary>
                  </m:oMath>
                </a14:m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dt</a:t>
                </a:r>
                <a14:m>
                  <m:oMath xmlns:m="http://schemas.openxmlformats.org/officeDocument/2006/math">
                    <m:r>
                      <a:rPr lang="en-US" sz="1800" i="1" dirty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1800" i="1" dirty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𝑚𝑖𝑛</m:t>
                    </m:r>
                  </m:oMath>
                </a14:m>
                <a:r>
                  <a:rPr lang="kk-KZ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:r>
                  <a:rPr lang="kk-KZ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(7)</a:t>
                </a:r>
              </a:p>
              <a:p>
                <a:endParaRPr lang="ru-RU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4028" y="1988840"/>
                <a:ext cx="5924020" cy="2260843"/>
              </a:xfrm>
              <a:blipFill>
                <a:blip r:embed="rId3"/>
                <a:stretch>
                  <a:fillRect l="-823" b="-231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1" t="31629" r="35272" b="40408"/>
          <a:stretch/>
        </p:blipFill>
        <p:spPr>
          <a:xfrm>
            <a:off x="6672064" y="1844824"/>
            <a:ext cx="4260304" cy="2714375"/>
          </a:xfrm>
          <a:prstGeom prst="rect">
            <a:avLst/>
          </a:prstGeom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4429456"/>
              </p:ext>
            </p:extLst>
          </p:nvPr>
        </p:nvGraphicFramePr>
        <p:xfrm>
          <a:off x="5130800" y="27813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14400" imgH="216000" progId="Equation.DSMT4">
                  <p:embed/>
                </p:oleObj>
              </mc:Choice>
              <mc:Fallback>
                <p:oleObj name="Equation" r:id="rId5" imgW="914400" imgH="216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30800" y="27813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C579BF6-DE95-5EB7-72E8-D1E0A20E5398}"/>
              </a:ext>
            </a:extLst>
          </p:cNvPr>
          <p:cNvSpPr/>
          <p:nvPr/>
        </p:nvSpPr>
        <p:spPr>
          <a:xfrm>
            <a:off x="7248128" y="4559199"/>
            <a:ext cx="23762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dspace.spbu.ru</a:t>
            </a:r>
            <a:endParaRPr lang="ru-RU" sz="8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1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17B21-BC0B-6324-48E5-F9269AFE3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975" y="298980"/>
            <a:ext cx="6253808" cy="1143000"/>
          </a:xfrm>
        </p:spPr>
        <p:txBody>
          <a:bodyPr>
            <a:normAutofit/>
          </a:bodyPr>
          <a:lstStyle/>
          <a:p>
            <a:pPr algn="l"/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ВАРИАЦИЯЛЫҚ ЕСЕПТІҢ МЫСАЛДАРЫ</a:t>
            </a:r>
            <a:endParaRPr lang="ru-RU" sz="20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79376" y="1809000"/>
                <a:ext cx="5760000" cy="3240000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70000"/>
                  </a:lnSpc>
                  <a:buNone/>
                </a:pPr>
                <a:r>
                  <a:rPr lang="kk-KZ" sz="2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Дидона есебі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:r>
                  <a:rPr lang="kk-KZ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Вариациялық есептеу тарихындағы  бірінші есеп. 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1800" i="1" smtClean="0">
                        <a:solidFill>
                          <a:srgbClr val="002060"/>
                        </a:solidFill>
                        <a:latin typeface="Cambria Math"/>
                      </a:rPr>
                      <m:t>𝐼</m:t>
                    </m:r>
                    <m:r>
                      <a:rPr lang="en-US" sz="1800" i="1" smtClean="0">
                        <a:solidFill>
                          <a:srgbClr val="002060"/>
                        </a:solidFill>
                        <a:latin typeface="Cambria Math"/>
                      </a:rPr>
                      <m:t>[</m:t>
                    </m:r>
                    <m:r>
                      <a:rPr lang="en-US" sz="1800" i="1" smtClean="0">
                        <a:solidFill>
                          <a:srgbClr val="002060"/>
                        </a:solidFill>
                        <a:latin typeface="Cambria Math"/>
                      </a:rPr>
                      <m:t>𝑥</m:t>
                    </m:r>
                    <m:r>
                      <a:rPr lang="en-US" sz="1800" i="1" smtClean="0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r>
                      <a:rPr lang="en-US" sz="1800" i="1" smtClean="0">
                        <a:solidFill>
                          <a:srgbClr val="002060"/>
                        </a:solidFill>
                        <a:latin typeface="Cambria Math"/>
                      </a:rPr>
                      <m:t>𝑡</m:t>
                    </m:r>
                    <m:r>
                      <a:rPr lang="en-US" sz="1800" i="1" smtClean="0">
                        <a:solidFill>
                          <a:srgbClr val="002060"/>
                        </a:solidFill>
                        <a:latin typeface="Cambria Math"/>
                      </a:rPr>
                      <m:t>)]</m:t>
                    </m:r>
                  </m:oMath>
                </a14:m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18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sub>
                      <m:sup>
                        <m:r>
                          <a:rPr lang="en-US" sz="1800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𝑇</m:t>
                        </m:r>
                      </m:sup>
                      <m:e>
                        <m:rad>
                          <m:radPr>
                            <m:degHide m:val="on"/>
                            <m:ctrlP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1+</m:t>
                            </m:r>
                            <m:sSup>
                              <m:sSupPr>
                                <m:ctrlPr>
                                  <a:rPr lang="en-US" sz="180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́"/>
                                    <m:ctrlPr>
                                      <a:rPr lang="en-US" sz="180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 dirty="0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en-US" sz="1800" i="1" dirty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brk m:alnAt="24"/>
                              </m:rP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rad>
                      </m:e>
                    </m:nary>
                  </m:oMath>
                </a14:m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dt=L, </a:t>
                </a:r>
                <a:r>
                  <a:rPr lang="kk-KZ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kk-KZ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(8)</a:t>
                </a:r>
                <a:r>
                  <a:rPr lang="kk-KZ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endParaRPr lang="en-US" sz="1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70000"/>
                  </a:lnSpc>
                  <a:buNone/>
                </a:pPr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2060"/>
                        </a:solidFill>
                        <a:latin typeface="Cambria Math"/>
                      </a:rPr>
                      <m:t>𝑥</m:t>
                    </m:r>
                    <m:r>
                      <a:rPr lang="en-US" sz="1800" i="1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)=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2060"/>
                        </a:solidFill>
                        <a:latin typeface="Cambria Math"/>
                      </a:rPr>
                      <m:t>𝑥</m:t>
                    </m:r>
                    <m:r>
                      <a:rPr lang="en-US" sz="1800" i="1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r>
                      <a:rPr lang="en-US" sz="1800" i="1">
                        <a:solidFill>
                          <a:srgbClr val="002060"/>
                        </a:solidFill>
                        <a:latin typeface="Cambria Math"/>
                      </a:rPr>
                      <m:t>𝑇</m:t>
                    </m:r>
                  </m:oMath>
                </a14:m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)= 0,</a:t>
                </a:r>
                <a:r>
                  <a:rPr lang="kk-KZ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</a:t>
                </a:r>
                <a:r>
                  <a:rPr lang="kk-KZ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(9)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2060"/>
                        </a:solidFill>
                        <a:latin typeface="Cambria Math"/>
                      </a:rPr>
                      <m:t>𝐼</m:t>
                    </m:r>
                    <m:r>
                      <a:rPr lang="en-US" sz="1800" i="1">
                        <a:solidFill>
                          <a:srgbClr val="002060"/>
                        </a:solidFill>
                        <a:latin typeface="Cambria Math"/>
                      </a:rPr>
                      <m:t>[</m:t>
                    </m:r>
                    <m:r>
                      <a:rPr lang="en-US" sz="1800" i="1">
                        <a:solidFill>
                          <a:srgbClr val="002060"/>
                        </a:solidFill>
                        <a:latin typeface="Cambria Math"/>
                      </a:rPr>
                      <m:t>𝑥</m:t>
                    </m:r>
                    <m:r>
                      <a:rPr lang="en-US" sz="1800" i="1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r>
                      <a:rPr lang="en-US" sz="1800" i="1">
                        <a:solidFill>
                          <a:srgbClr val="002060"/>
                        </a:solidFill>
                        <a:latin typeface="Cambria Math"/>
                      </a:rPr>
                      <m:t>𝑡</m:t>
                    </m:r>
                    <m:r>
                      <a:rPr lang="en-US" sz="1800" i="1">
                        <a:solidFill>
                          <a:srgbClr val="002060"/>
                        </a:solidFill>
                        <a:latin typeface="Cambria Math"/>
                      </a:rPr>
                      <m:t>)]</m:t>
                    </m:r>
                  </m:oMath>
                </a14:m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18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800" i="1" dirty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sub>
                      <m:sup>
                        <m:r>
                          <a:rPr lang="en-US" sz="1800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𝑇</m:t>
                        </m:r>
                      </m:sup>
                      <m:e>
                        <m:r>
                          <a:rPr lang="en-US" sz="1800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𝑥𝑑𝑡</m:t>
                        </m:r>
                      </m:e>
                    </m:nary>
                    <m:r>
                      <a:rPr lang="kk-KZ" sz="1800" dirty="0">
                        <a:solidFill>
                          <a:srgbClr val="002060"/>
                        </a:solidFill>
                        <a:latin typeface="Cambria Math"/>
                      </a:rPr>
                      <m:t>.</m:t>
                    </m:r>
                  </m:oMath>
                </a14:m>
                <a:r>
                  <a:rPr lang="kk-KZ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kk-KZ" sz="1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</a:t>
                </a:r>
                <a:r>
                  <a:rPr lang="kk-KZ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(10)</a:t>
                </a:r>
                <a:r>
                  <a:rPr lang="en-US" sz="1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</a:t>
                </a:r>
                <a:endParaRPr lang="kk-KZ" sz="1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9376" y="1809000"/>
                <a:ext cx="5760000" cy="3240000"/>
              </a:xfrm>
              <a:blipFill>
                <a:blip r:embed="rId2"/>
                <a:stretch>
                  <a:fillRect l="-1164" b="-20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AA5830A-262D-1793-EF88-04751C826145}"/>
              </a:ext>
            </a:extLst>
          </p:cNvPr>
          <p:cNvSpPr/>
          <p:nvPr/>
        </p:nvSpPr>
        <p:spPr>
          <a:xfrm>
            <a:off x="7248128" y="4509120"/>
            <a:ext cx="23762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dspace.spbu.ru</a:t>
            </a:r>
            <a:endParaRPr lang="ru-RU" sz="8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9" t="36970" r="30454" b="39394"/>
          <a:stretch/>
        </p:blipFill>
        <p:spPr>
          <a:xfrm>
            <a:off x="6708783" y="1475229"/>
            <a:ext cx="4379299" cy="292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48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2486</TotalTime>
  <Words>1009</Words>
  <Application>Microsoft Office PowerPoint</Application>
  <PresentationFormat>Широкоэкранный</PresentationFormat>
  <Paragraphs>148</Paragraphs>
  <Slides>18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Cambria Math</vt:lpstr>
      <vt:lpstr>Wingdings</vt:lpstr>
      <vt:lpstr>Тема Office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ҚИСЫҚТАРДЫҢ ε-АЙМАҚТАРЫ</vt:lpstr>
      <vt:lpstr>ҚИСЫҚТАРДЫҢ ε-АЙМАҚТАРЫ</vt:lpstr>
      <vt:lpstr>  ВАРИАЦИЯЛЫҚ ЕСЕПТІҢ ҚОЙЫЛУЫ </vt:lpstr>
      <vt:lpstr>ВАРИАЦИЯЛЫҚ ЕСЕПТІҢ МЫСАЛДАРЫ</vt:lpstr>
      <vt:lpstr>БРАХИСТОХРОНА ЕСЕБІ</vt:lpstr>
      <vt:lpstr>ФУНКЦИОНАЛ ВАРИАЦИЯСЫ </vt:lpstr>
      <vt:lpstr>ФУНКЦИОНАЛ ВАРИАЦИЯСЫ</vt:lpstr>
      <vt:lpstr> ЭКСТРЕМУМНЫҢ ҚАЖЕТТІ ШАРТЫ </vt:lpstr>
      <vt:lpstr>ЭКСТРЕМУМНЫҢ ҚАЖЕТТІ ШАРТЫ</vt:lpstr>
      <vt:lpstr>ВАРИАЦИЯЛЫҚ ЕСЕПТЕУДІҢ НЕГІЗГІ ЛЕММАЛАРЫ</vt:lpstr>
      <vt:lpstr>ВАРИАЦИЯЛЫҚ ЕСЕПТЕУДІҢ НЕГІЗГІ ЛЕММАЛАРЫ</vt:lpstr>
      <vt:lpstr>ҚОРЫТЫНДЫ</vt:lpstr>
      <vt:lpstr>ПАЙДАЛАНЫЛҒАН ӘДЕБИЕТТЕР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Варициялық есептеудің  негізгіі ғымдары</dc:title>
  <dc:creator>Автомат</dc:creator>
  <cp:lastModifiedBy>Иманқұл Төлеухан</cp:lastModifiedBy>
  <cp:revision>355</cp:revision>
  <dcterms:created xsi:type="dcterms:W3CDTF">2023-05-12T06:00:07Z</dcterms:created>
  <dcterms:modified xsi:type="dcterms:W3CDTF">2023-09-10T07:42:26Z</dcterms:modified>
</cp:coreProperties>
</file>